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6" r:id="rId2"/>
    <p:sldId id="282" r:id="rId3"/>
    <p:sldId id="283" r:id="rId4"/>
    <p:sldId id="284" r:id="rId5"/>
    <p:sldId id="287" r:id="rId6"/>
    <p:sldId id="288" r:id="rId7"/>
    <p:sldId id="298" r:id="rId8"/>
    <p:sldId id="296" r:id="rId9"/>
    <p:sldId id="292" r:id="rId10"/>
    <p:sldId id="299" r:id="rId11"/>
    <p:sldId id="285" r:id="rId12"/>
    <p:sldId id="312" r:id="rId13"/>
    <p:sldId id="301" r:id="rId14"/>
    <p:sldId id="286" r:id="rId15"/>
    <p:sldId id="310" r:id="rId16"/>
    <p:sldId id="311" r:id="rId17"/>
    <p:sldId id="300" r:id="rId18"/>
    <p:sldId id="294" r:id="rId19"/>
    <p:sldId id="304" r:id="rId20"/>
    <p:sldId id="303" r:id="rId21"/>
    <p:sldId id="305" r:id="rId22"/>
    <p:sldId id="314" r:id="rId23"/>
    <p:sldId id="315" r:id="rId24"/>
    <p:sldId id="316" r:id="rId25"/>
    <p:sldId id="317" r:id="rId26"/>
    <p:sldId id="318" r:id="rId27"/>
    <p:sldId id="319" r:id="rId28"/>
    <p:sldId id="320" r:id="rId29"/>
    <p:sldId id="321" r:id="rId30"/>
    <p:sldId id="334" r:id="rId31"/>
    <p:sldId id="329" r:id="rId32"/>
    <p:sldId id="322" r:id="rId33"/>
    <p:sldId id="323" r:id="rId34"/>
    <p:sldId id="324" r:id="rId35"/>
    <p:sldId id="325" r:id="rId36"/>
    <p:sldId id="326" r:id="rId37"/>
    <p:sldId id="330" r:id="rId38"/>
    <p:sldId id="306" r:id="rId39"/>
    <p:sldId id="308" r:id="rId40"/>
    <p:sldId id="332" r:id="rId41"/>
    <p:sldId id="277" r:id="rId42"/>
    <p:sldId id="279" r:id="rId43"/>
    <p:sldId id="309" r:id="rId44"/>
    <p:sldId id="327" r:id="rId45"/>
    <p:sldId id="280" r:id="rId46"/>
    <p:sldId id="336" r:id="rId47"/>
    <p:sldId id="331" r:id="rId48"/>
    <p:sldId id="33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4"/>
    <p:restoredTop sz="80455"/>
  </p:normalViewPr>
  <p:slideViewPr>
    <p:cSldViewPr snapToGrid="0">
      <p:cViewPr varScale="1">
        <p:scale>
          <a:sx n="99" d="100"/>
          <a:sy n="99" d="100"/>
        </p:scale>
        <p:origin x="91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2F7D2C-96AF-6147-82BC-48170DB01C69}" type="datetimeFigureOut">
              <a:rPr lang="en-US" smtClean="0"/>
              <a:t>4/22/25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09AD4F-D994-5543-9A0D-13513B6D883E}" type="slidenum">
              <a:rPr lang="en-US" smtClean="0"/>
              <a:t>‹#›</a:t>
            </a:fld>
            <a:endParaRPr lang="en-US"/>
          </a:p>
        </p:txBody>
      </p:sp>
    </p:spTree>
    <p:extLst>
      <p:ext uri="{BB962C8B-B14F-4D97-AF65-F5344CB8AC3E}">
        <p14:creationId xmlns:p14="http://schemas.microsoft.com/office/powerpoint/2010/main" val="1543122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Hey I’m Jackson Morgan.</a:t>
            </a:r>
          </a:p>
          <a:p>
            <a:endParaRPr lang="en-US" dirty="0"/>
          </a:p>
          <a:p>
            <a:r>
              <a:rPr lang="en-US" dirty="0"/>
              <a:t>Thanks to the Espresso team for inviting me out</a:t>
            </a:r>
          </a:p>
          <a:p>
            <a:endParaRPr lang="en-US" dirty="0"/>
          </a:p>
          <a:p>
            <a:r>
              <a:rPr lang="en-US" dirty="0"/>
              <a:t>I’m going to be talking about an alternative way to do global search: Searcher Centric Search</a:t>
            </a:r>
          </a:p>
        </p:txBody>
      </p:sp>
      <p:sp>
        <p:nvSpPr>
          <p:cNvPr id="4" name="Slide Number Placeholder 3"/>
          <p:cNvSpPr>
            <a:spLocks noGrp="1"/>
          </p:cNvSpPr>
          <p:nvPr>
            <p:ph type="sldNum" sz="quarter" idx="5"/>
          </p:nvPr>
        </p:nvSpPr>
        <p:spPr/>
        <p:txBody>
          <a:bodyPr/>
          <a:lstStyle/>
          <a:p>
            <a:fld id="{3A09AD4F-D994-5543-9A0D-13513B6D883E}" type="slidenum">
              <a:rPr lang="en-US" smtClean="0"/>
              <a:t>1</a:t>
            </a:fld>
            <a:endParaRPr lang="en-US"/>
          </a:p>
        </p:txBody>
      </p:sp>
    </p:spTree>
    <p:extLst>
      <p:ext uri="{BB962C8B-B14F-4D97-AF65-F5344CB8AC3E}">
        <p14:creationId xmlns:p14="http://schemas.microsoft.com/office/powerpoint/2010/main" val="1109079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fortunately, my friends with ESPRESSO agree with this, by suggesting we put a SPARQL endpoint on the Pod itself. That would certainly co-locate the index and the search compute, but it has a problem for another reason.</a:t>
            </a:r>
          </a:p>
        </p:txBody>
      </p:sp>
      <p:sp>
        <p:nvSpPr>
          <p:cNvPr id="4" name="Slide Number Placeholder 3"/>
          <p:cNvSpPr>
            <a:spLocks noGrp="1"/>
          </p:cNvSpPr>
          <p:nvPr>
            <p:ph type="sldNum" sz="quarter" idx="5"/>
          </p:nvPr>
        </p:nvSpPr>
        <p:spPr/>
        <p:txBody>
          <a:bodyPr/>
          <a:lstStyle/>
          <a:p>
            <a:fld id="{3A09AD4F-D994-5543-9A0D-13513B6D883E}" type="slidenum">
              <a:rPr lang="en-US" smtClean="0"/>
              <a:t>10</a:t>
            </a:fld>
            <a:endParaRPr lang="en-US"/>
          </a:p>
        </p:txBody>
      </p:sp>
    </p:spTree>
    <p:extLst>
      <p:ext uri="{BB962C8B-B14F-4D97-AF65-F5344CB8AC3E}">
        <p14:creationId xmlns:p14="http://schemas.microsoft.com/office/powerpoint/2010/main" val="121800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 brings us to our second subject: </a:t>
            </a:r>
            <a:r>
              <a:rPr lang="en-US" sz="1200" dirty="0"/>
              <a:t>Request count and duration </a:t>
            </a:r>
            <a:r>
              <a:rPr lang="en-US" sz="1200" b="1" u="sng" dirty="0"/>
              <a:t>remains constant</a:t>
            </a:r>
            <a:r>
              <a:rPr lang="en-US" sz="1200" dirty="0"/>
              <a:t> as Pod quantity increases</a:t>
            </a:r>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11</a:t>
            </a:fld>
            <a:endParaRPr lang="en-US"/>
          </a:p>
        </p:txBody>
      </p:sp>
    </p:spTree>
    <p:extLst>
      <p:ext uri="{BB962C8B-B14F-4D97-AF65-F5344CB8AC3E}">
        <p14:creationId xmlns:p14="http://schemas.microsoft.com/office/powerpoint/2010/main" val="4114419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to say that “Search in an ecosystem with two pod providers should be roughly the same as search in an ecosystem with millions of pod providers”</a:t>
            </a:r>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12</a:t>
            </a:fld>
            <a:endParaRPr lang="en-US"/>
          </a:p>
        </p:txBody>
      </p:sp>
    </p:spTree>
    <p:extLst>
      <p:ext uri="{BB962C8B-B14F-4D97-AF65-F5344CB8AC3E}">
        <p14:creationId xmlns:p14="http://schemas.microsoft.com/office/powerpoint/2010/main" val="63130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present two potential worlds. One where a small number of Pod providers holds all the Pods and one where every Pod is on its own Pod provider. A client will need to make a request to at least each SPARQL endpoint. And look at all the requests that would need to be made to a single Pod. This world encourages Pod providers to be centralized, and we want to avoid this outcome lest we </a:t>
            </a:r>
            <a:r>
              <a:rPr lang="en-US" dirty="0" err="1"/>
              <a:t>reacreate</a:t>
            </a:r>
            <a:r>
              <a:rPr lang="en-US" dirty="0"/>
              <a:t> the very Web we’re trying to fix.</a:t>
            </a:r>
          </a:p>
        </p:txBody>
      </p:sp>
      <p:sp>
        <p:nvSpPr>
          <p:cNvPr id="4" name="Slide Number Placeholder 3"/>
          <p:cNvSpPr>
            <a:spLocks noGrp="1"/>
          </p:cNvSpPr>
          <p:nvPr>
            <p:ph type="sldNum" sz="quarter" idx="5"/>
          </p:nvPr>
        </p:nvSpPr>
        <p:spPr/>
        <p:txBody>
          <a:bodyPr/>
          <a:lstStyle/>
          <a:p>
            <a:fld id="{3A09AD4F-D994-5543-9A0D-13513B6D883E}" type="slidenum">
              <a:rPr lang="en-US" smtClean="0"/>
              <a:t>13</a:t>
            </a:fld>
            <a:endParaRPr lang="en-US"/>
          </a:p>
        </p:txBody>
      </p:sp>
    </p:spTree>
    <p:extLst>
      <p:ext uri="{BB962C8B-B14F-4D97-AF65-F5344CB8AC3E}">
        <p14:creationId xmlns:p14="http://schemas.microsoft.com/office/powerpoint/2010/main" val="20885944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second requirement is we want to “Offload search computer from the data owner”</a:t>
            </a:r>
          </a:p>
        </p:txBody>
      </p:sp>
      <p:sp>
        <p:nvSpPr>
          <p:cNvPr id="4" name="Slide Number Placeholder 3"/>
          <p:cNvSpPr>
            <a:spLocks noGrp="1"/>
          </p:cNvSpPr>
          <p:nvPr>
            <p:ph type="sldNum" sz="quarter" idx="5"/>
          </p:nvPr>
        </p:nvSpPr>
        <p:spPr/>
        <p:txBody>
          <a:bodyPr/>
          <a:lstStyle/>
          <a:p>
            <a:fld id="{3A09AD4F-D994-5543-9A0D-13513B6D883E}" type="slidenum">
              <a:rPr lang="en-US" smtClean="0"/>
              <a:t>14</a:t>
            </a:fld>
            <a:endParaRPr lang="en-US"/>
          </a:p>
        </p:txBody>
      </p:sp>
    </p:spTree>
    <p:extLst>
      <p:ext uri="{BB962C8B-B14F-4D97-AF65-F5344CB8AC3E}">
        <p14:creationId xmlns:p14="http://schemas.microsoft.com/office/powerpoint/2010/main" val="2231800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let’s consider this scenario. Let’s say I’m me and you’re you.</a:t>
            </a:r>
          </a:p>
          <a:p>
            <a:endParaRPr lang="en-US" dirty="0"/>
          </a:p>
          <a:p>
            <a:r>
              <a:rPr lang="en-US" dirty="0"/>
              <a:t>You have a ton of social media posts on your Pod, and I want to search through them.</a:t>
            </a:r>
          </a:p>
          <a:p>
            <a:endParaRPr lang="en-US" dirty="0"/>
          </a:p>
          <a:p>
            <a:r>
              <a:rPr lang="en-US" dirty="0"/>
              <a:t>Let’s say the compute for this search will cost $0.005. Who should be providing that $0.005 of computer power?</a:t>
            </a:r>
          </a:p>
          <a:p>
            <a:endParaRPr lang="en-US" dirty="0"/>
          </a:p>
          <a:p>
            <a:r>
              <a:rPr lang="en-US" dirty="0"/>
              <a:t>Philosophically, it should be me, the one searching, not me. I'm the one benefiting from this compute.</a:t>
            </a:r>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15</a:t>
            </a:fld>
            <a:endParaRPr lang="en-US"/>
          </a:p>
        </p:txBody>
      </p:sp>
    </p:spTree>
    <p:extLst>
      <p:ext uri="{BB962C8B-B14F-4D97-AF65-F5344CB8AC3E}">
        <p14:creationId xmlns:p14="http://schemas.microsoft.com/office/powerpoint/2010/main" val="629959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But, making search incumbent on the data owner is much like the kind of web we have today. That’s why data owners need to find a way to pay for that compute, and that’s why we live in this ad-tech hell world. The very hell-world Solid hopes to move away from.</a:t>
            </a:r>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16</a:t>
            </a:fld>
            <a:endParaRPr lang="en-US"/>
          </a:p>
        </p:txBody>
      </p:sp>
    </p:spTree>
    <p:extLst>
      <p:ext uri="{BB962C8B-B14F-4D97-AF65-F5344CB8AC3E}">
        <p14:creationId xmlns:p14="http://schemas.microsoft.com/office/powerpoint/2010/main" val="1131238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people at </a:t>
            </a:r>
            <a:r>
              <a:rPr lang="en-US" dirty="0" err="1"/>
              <a:t>Ughent</a:t>
            </a:r>
            <a:r>
              <a:rPr lang="en-US" dirty="0"/>
              <a:t> agree, there’s real reasons we don’t want to popularize SPARQL endpoints on a Solid Pod. It puts too much stress on the data owner.</a:t>
            </a:r>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17</a:t>
            </a:fld>
            <a:endParaRPr lang="en-US"/>
          </a:p>
        </p:txBody>
      </p:sp>
    </p:spTree>
    <p:extLst>
      <p:ext uri="{BB962C8B-B14F-4D97-AF65-F5344CB8AC3E}">
        <p14:creationId xmlns:p14="http://schemas.microsoft.com/office/powerpoint/2010/main" val="4031492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Pod Should Not Be the thing that performs search</a:t>
            </a:r>
          </a:p>
        </p:txBody>
      </p:sp>
      <p:sp>
        <p:nvSpPr>
          <p:cNvPr id="4" name="Slide Number Placeholder 3"/>
          <p:cNvSpPr>
            <a:spLocks noGrp="1"/>
          </p:cNvSpPr>
          <p:nvPr>
            <p:ph type="sldNum" sz="quarter" idx="5"/>
          </p:nvPr>
        </p:nvSpPr>
        <p:spPr/>
        <p:txBody>
          <a:bodyPr/>
          <a:lstStyle/>
          <a:p>
            <a:fld id="{3A09AD4F-D994-5543-9A0D-13513B6D883E}" type="slidenum">
              <a:rPr lang="en-US" smtClean="0"/>
              <a:t>18</a:t>
            </a:fld>
            <a:endParaRPr lang="en-US"/>
          </a:p>
        </p:txBody>
      </p:sp>
    </p:spTree>
    <p:extLst>
      <p:ext uri="{BB962C8B-B14F-4D97-AF65-F5344CB8AC3E}">
        <p14:creationId xmlns:p14="http://schemas.microsoft.com/office/powerpoint/2010/main" val="3233393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presented before paper, the researchers define a spectrum that’s a pretty good way of thinking about the tradeoffs in requests. On one end, you have a very fast technique but one that’s a higher cost on the Pod (SPARQL Queries) and on the right you have a technique that’s a low cost on the Pod, but is slow (a data dump)</a:t>
            </a:r>
          </a:p>
        </p:txBody>
      </p:sp>
      <p:sp>
        <p:nvSpPr>
          <p:cNvPr id="4" name="Slide Number Placeholder 3"/>
          <p:cNvSpPr>
            <a:spLocks noGrp="1"/>
          </p:cNvSpPr>
          <p:nvPr>
            <p:ph type="sldNum" sz="quarter" idx="5"/>
          </p:nvPr>
        </p:nvSpPr>
        <p:spPr/>
        <p:txBody>
          <a:bodyPr/>
          <a:lstStyle/>
          <a:p>
            <a:fld id="{3A09AD4F-D994-5543-9A0D-13513B6D883E}" type="slidenum">
              <a:rPr lang="en-US" smtClean="0"/>
              <a:t>19</a:t>
            </a:fld>
            <a:endParaRPr lang="en-US"/>
          </a:p>
        </p:txBody>
      </p:sp>
    </p:spTree>
    <p:extLst>
      <p:ext uri="{BB962C8B-B14F-4D97-AF65-F5344CB8AC3E}">
        <p14:creationId xmlns:p14="http://schemas.microsoft.com/office/powerpoint/2010/main" val="3247113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out with the big picture. I think that we can all agree that it would be pretty awesome if we had infrastructure that would allow me, the developer to “</a:t>
            </a:r>
            <a:r>
              <a:rPr lang="en-US" dirty="0" err="1"/>
              <a:t>creae</a:t>
            </a:r>
            <a:r>
              <a:rPr lang="en-US" dirty="0"/>
              <a:t> one SPARQL Query that will search ALL DATA IN EXISTENCE to which I have been granted access” It’s a big goal, but we can break it down into a few component goals.</a:t>
            </a:r>
          </a:p>
        </p:txBody>
      </p:sp>
      <p:sp>
        <p:nvSpPr>
          <p:cNvPr id="4" name="Slide Number Placeholder 3"/>
          <p:cNvSpPr>
            <a:spLocks noGrp="1"/>
          </p:cNvSpPr>
          <p:nvPr>
            <p:ph type="sldNum" sz="quarter" idx="5"/>
          </p:nvPr>
        </p:nvSpPr>
        <p:spPr/>
        <p:txBody>
          <a:bodyPr/>
          <a:lstStyle/>
          <a:p>
            <a:fld id="{3A09AD4F-D994-5543-9A0D-13513B6D883E}" type="slidenum">
              <a:rPr lang="en-US" smtClean="0"/>
              <a:t>2</a:t>
            </a:fld>
            <a:endParaRPr lang="en-US"/>
          </a:p>
        </p:txBody>
      </p:sp>
    </p:spTree>
    <p:extLst>
      <p:ext uri="{BB962C8B-B14F-4D97-AF65-F5344CB8AC3E}">
        <p14:creationId xmlns:p14="http://schemas.microsoft.com/office/powerpoint/2010/main" val="3653844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of our goals also seemingly map pretty cleanly onto this spectrum. And this suggests that it is not possible to achieve these two goals simultaneously. But, in the next section, I’ll talk about how we can do that.</a:t>
            </a:r>
          </a:p>
        </p:txBody>
      </p:sp>
      <p:sp>
        <p:nvSpPr>
          <p:cNvPr id="4" name="Slide Number Placeholder 3"/>
          <p:cNvSpPr>
            <a:spLocks noGrp="1"/>
          </p:cNvSpPr>
          <p:nvPr>
            <p:ph type="sldNum" sz="quarter" idx="5"/>
          </p:nvPr>
        </p:nvSpPr>
        <p:spPr/>
        <p:txBody>
          <a:bodyPr/>
          <a:lstStyle/>
          <a:p>
            <a:fld id="{3A09AD4F-D994-5543-9A0D-13513B6D883E}" type="slidenum">
              <a:rPr lang="en-US" smtClean="0"/>
              <a:t>20</a:t>
            </a:fld>
            <a:endParaRPr lang="en-US"/>
          </a:p>
        </p:txBody>
      </p:sp>
    </p:spTree>
    <p:extLst>
      <p:ext uri="{BB962C8B-B14F-4D97-AF65-F5344CB8AC3E}">
        <p14:creationId xmlns:p14="http://schemas.microsoft.com/office/powerpoint/2010/main" val="2386714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we’ve talked about our criteria, let’s get to the solution: Searcher Centric Search</a:t>
            </a:r>
          </a:p>
        </p:txBody>
      </p:sp>
      <p:sp>
        <p:nvSpPr>
          <p:cNvPr id="4" name="Slide Number Placeholder 3"/>
          <p:cNvSpPr>
            <a:spLocks noGrp="1"/>
          </p:cNvSpPr>
          <p:nvPr>
            <p:ph type="sldNum" sz="quarter" idx="5"/>
          </p:nvPr>
        </p:nvSpPr>
        <p:spPr/>
        <p:txBody>
          <a:bodyPr/>
          <a:lstStyle/>
          <a:p>
            <a:fld id="{3A09AD4F-D994-5543-9A0D-13513B6D883E}" type="slidenum">
              <a:rPr lang="en-US" smtClean="0"/>
              <a:t>21</a:t>
            </a:fld>
            <a:endParaRPr lang="en-US"/>
          </a:p>
        </p:txBody>
      </p:sp>
    </p:spTree>
    <p:extLst>
      <p:ext uri="{BB962C8B-B14F-4D97-AF65-F5344CB8AC3E}">
        <p14:creationId xmlns:p14="http://schemas.microsoft.com/office/powerpoint/2010/main" val="24968029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it comes in two parts: The Private Index for Private Data and the Public Index for Public Data</a:t>
            </a:r>
          </a:p>
        </p:txBody>
      </p:sp>
      <p:sp>
        <p:nvSpPr>
          <p:cNvPr id="4" name="Slide Number Placeholder 3"/>
          <p:cNvSpPr>
            <a:spLocks noGrp="1"/>
          </p:cNvSpPr>
          <p:nvPr>
            <p:ph type="sldNum" sz="quarter" idx="5"/>
          </p:nvPr>
        </p:nvSpPr>
        <p:spPr/>
        <p:txBody>
          <a:bodyPr/>
          <a:lstStyle/>
          <a:p>
            <a:fld id="{3A09AD4F-D994-5543-9A0D-13513B6D883E}" type="slidenum">
              <a:rPr lang="en-US" smtClean="0"/>
              <a:t>22</a:t>
            </a:fld>
            <a:endParaRPr lang="en-US"/>
          </a:p>
        </p:txBody>
      </p:sp>
    </p:spTree>
    <p:extLst>
      <p:ext uri="{BB962C8B-B14F-4D97-AF65-F5344CB8AC3E}">
        <p14:creationId xmlns:p14="http://schemas.microsoft.com/office/powerpoint/2010/main" val="273397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Private Index is pretty simple,</a:t>
            </a:r>
          </a:p>
          <a:p>
            <a:endParaRPr lang="en-US" dirty="0"/>
          </a:p>
          <a:p>
            <a:r>
              <a:rPr lang="en-US" dirty="0"/>
              <a:t>Every user has a private index. At its simplest think of this as the user’s own personal triple store, though there are optimizations that can be done. This index is discoverable by the user’s profile, so in this example we see my private index</a:t>
            </a:r>
          </a:p>
          <a:p>
            <a:endParaRPr lang="en-US" dirty="0"/>
          </a:p>
          <a:p>
            <a:r>
              <a:rPr lang="en-US" dirty="0"/>
              <a:t>Now let’s say you’ve created or modified a resource and granted me read access. Whenever a resource is created, deleted or updated, a notification is sent to the private index of every agent that is explicitly granted read access. </a:t>
            </a:r>
          </a:p>
          <a:p>
            <a:endParaRPr lang="en-US" dirty="0"/>
          </a:p>
          <a:p>
            <a:r>
              <a:rPr lang="en-US" dirty="0"/>
              <a:t>From there, the private index can do what it wants, but in our simple triple store example, it will simply duplicate the data in this resource </a:t>
            </a:r>
          </a:p>
          <a:p>
            <a:endParaRPr lang="en-US" dirty="0"/>
          </a:p>
          <a:p>
            <a:r>
              <a:rPr lang="en-US" dirty="0"/>
              <a:t>Finally, when I make a request, all I need to do is a request to my own personal private data index.</a:t>
            </a:r>
          </a:p>
        </p:txBody>
      </p:sp>
      <p:sp>
        <p:nvSpPr>
          <p:cNvPr id="4" name="Slide Number Placeholder 3"/>
          <p:cNvSpPr>
            <a:spLocks noGrp="1"/>
          </p:cNvSpPr>
          <p:nvPr>
            <p:ph type="sldNum" sz="quarter" idx="5"/>
          </p:nvPr>
        </p:nvSpPr>
        <p:spPr/>
        <p:txBody>
          <a:bodyPr/>
          <a:lstStyle/>
          <a:p>
            <a:fld id="{3A09AD4F-D994-5543-9A0D-13513B6D883E}" type="slidenum">
              <a:rPr lang="en-US" smtClean="0"/>
              <a:t>23</a:t>
            </a:fld>
            <a:endParaRPr lang="en-US"/>
          </a:p>
        </p:txBody>
      </p:sp>
    </p:spTree>
    <p:extLst>
      <p:ext uri="{BB962C8B-B14F-4D97-AF65-F5344CB8AC3E}">
        <p14:creationId xmlns:p14="http://schemas.microsoft.com/office/powerpoint/2010/main" val="40207863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Enable Large Scale Data Search across Solid Pods?</a:t>
            </a:r>
          </a:p>
          <a:p>
            <a:endParaRPr lang="en-US" dirty="0"/>
          </a:p>
          <a:p>
            <a:r>
              <a:rPr lang="en-US" dirty="0"/>
              <a:t>Yes, the private index consists of data that’s coalited from every document the user has access to, across Solid Pods.</a:t>
            </a:r>
          </a:p>
        </p:txBody>
      </p:sp>
      <p:sp>
        <p:nvSpPr>
          <p:cNvPr id="4" name="Slide Number Placeholder 3"/>
          <p:cNvSpPr>
            <a:spLocks noGrp="1"/>
          </p:cNvSpPr>
          <p:nvPr>
            <p:ph type="sldNum" sz="quarter" idx="5"/>
          </p:nvPr>
        </p:nvSpPr>
        <p:spPr/>
        <p:txBody>
          <a:bodyPr/>
          <a:lstStyle/>
          <a:p>
            <a:fld id="{3A09AD4F-D994-5543-9A0D-13513B6D883E}" type="slidenum">
              <a:rPr lang="en-US" smtClean="0"/>
              <a:t>24</a:t>
            </a:fld>
            <a:endParaRPr lang="en-US"/>
          </a:p>
        </p:txBody>
      </p:sp>
    </p:spTree>
    <p:extLst>
      <p:ext uri="{BB962C8B-B14F-4D97-AF65-F5344CB8AC3E}">
        <p14:creationId xmlns:p14="http://schemas.microsoft.com/office/powerpoint/2010/main" val="319357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it respect individual’ data sovereignty </a:t>
            </a:r>
            <a:r>
              <a:rPr lang="en-US" dirty="0" err="1"/>
              <a:t>condidering</a:t>
            </a:r>
            <a:r>
              <a:rPr lang="en-US" dirty="0"/>
              <a:t> individual’ different access right and caching needs?</a:t>
            </a:r>
          </a:p>
          <a:p>
            <a:endParaRPr lang="en-US" dirty="0"/>
          </a:p>
          <a:p>
            <a:r>
              <a:rPr lang="en-US" dirty="0"/>
              <a:t>For access rights? Absolutely. Private data is only placed in the private index of agents that match the access control rules.</a:t>
            </a:r>
          </a:p>
          <a:p>
            <a:endParaRPr lang="en-US" dirty="0"/>
          </a:p>
          <a:p>
            <a:r>
              <a:rPr lang="en-US" dirty="0"/>
              <a:t>As for Caching needs… no, but we’ll discuss that later.</a:t>
            </a:r>
          </a:p>
        </p:txBody>
      </p:sp>
      <p:sp>
        <p:nvSpPr>
          <p:cNvPr id="4" name="Slide Number Placeholder 3"/>
          <p:cNvSpPr>
            <a:spLocks noGrp="1"/>
          </p:cNvSpPr>
          <p:nvPr>
            <p:ph type="sldNum" sz="quarter" idx="5"/>
          </p:nvPr>
        </p:nvSpPr>
        <p:spPr/>
        <p:txBody>
          <a:bodyPr/>
          <a:lstStyle/>
          <a:p>
            <a:fld id="{3A09AD4F-D994-5543-9A0D-13513B6D883E}" type="slidenum">
              <a:rPr lang="en-US" smtClean="0"/>
              <a:t>25</a:t>
            </a:fld>
            <a:endParaRPr lang="en-US"/>
          </a:p>
        </p:txBody>
      </p:sp>
    </p:spTree>
    <p:extLst>
      <p:ext uri="{BB962C8B-B14F-4D97-AF65-F5344CB8AC3E}">
        <p14:creationId xmlns:p14="http://schemas.microsoft.com/office/powerpoint/2010/main" val="1541290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private index keep the average query as fast as possible?</a:t>
            </a:r>
          </a:p>
          <a:p>
            <a:endParaRPr lang="en-US" dirty="0"/>
          </a:p>
          <a:p>
            <a:r>
              <a:rPr lang="en-US" dirty="0"/>
              <a:t>Yes, under the hood, we can structure the private index like a traditional database, which means storing the index in memory.</a:t>
            </a:r>
          </a:p>
        </p:txBody>
      </p:sp>
      <p:sp>
        <p:nvSpPr>
          <p:cNvPr id="4" name="Slide Number Placeholder 3"/>
          <p:cNvSpPr>
            <a:spLocks noGrp="1"/>
          </p:cNvSpPr>
          <p:nvPr>
            <p:ph type="sldNum" sz="quarter" idx="5"/>
          </p:nvPr>
        </p:nvSpPr>
        <p:spPr/>
        <p:txBody>
          <a:bodyPr/>
          <a:lstStyle/>
          <a:p>
            <a:fld id="{3A09AD4F-D994-5543-9A0D-13513B6D883E}" type="slidenum">
              <a:rPr lang="en-US" smtClean="0"/>
              <a:t>26</a:t>
            </a:fld>
            <a:endParaRPr lang="en-US"/>
          </a:p>
        </p:txBody>
      </p:sp>
    </p:spTree>
    <p:extLst>
      <p:ext uri="{BB962C8B-B14F-4D97-AF65-F5344CB8AC3E}">
        <p14:creationId xmlns:p14="http://schemas.microsoft.com/office/powerpoint/2010/main" val="261598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query count and duration remain constant as Pod quantity increases</a:t>
            </a:r>
          </a:p>
          <a:p>
            <a:endParaRPr lang="en-US" dirty="0"/>
          </a:p>
          <a:p>
            <a:r>
              <a:rPr lang="en-US" dirty="0"/>
              <a:t>Yes, it doesn’t matter how many Pods share data with you, it just takes one request to query your private index</a:t>
            </a:r>
          </a:p>
        </p:txBody>
      </p:sp>
      <p:sp>
        <p:nvSpPr>
          <p:cNvPr id="4" name="Slide Number Placeholder 3"/>
          <p:cNvSpPr>
            <a:spLocks noGrp="1"/>
          </p:cNvSpPr>
          <p:nvPr>
            <p:ph type="sldNum" sz="quarter" idx="5"/>
          </p:nvPr>
        </p:nvSpPr>
        <p:spPr/>
        <p:txBody>
          <a:bodyPr/>
          <a:lstStyle/>
          <a:p>
            <a:fld id="{3A09AD4F-D994-5543-9A0D-13513B6D883E}" type="slidenum">
              <a:rPr lang="en-US" smtClean="0"/>
              <a:t>27</a:t>
            </a:fld>
            <a:endParaRPr lang="en-US"/>
          </a:p>
        </p:txBody>
      </p:sp>
    </p:spTree>
    <p:extLst>
      <p:ext uri="{BB962C8B-B14F-4D97-AF65-F5344CB8AC3E}">
        <p14:creationId xmlns:p14="http://schemas.microsoft.com/office/powerpoint/2010/main" val="86885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offload search compute from the data owner.</a:t>
            </a:r>
          </a:p>
          <a:p>
            <a:endParaRPr lang="en-US" dirty="0"/>
          </a:p>
          <a:p>
            <a:r>
              <a:rPr lang="en-US" dirty="0"/>
              <a:t>Yes, in the naïve </a:t>
            </a:r>
            <a:r>
              <a:rPr lang="en-US" dirty="0" err="1"/>
              <a:t>triplestore</a:t>
            </a:r>
            <a:r>
              <a:rPr lang="en-US" dirty="0"/>
              <a:t> case, a search doesn’t even touch the Data Owner’s Pod.</a:t>
            </a:r>
          </a:p>
        </p:txBody>
      </p:sp>
      <p:sp>
        <p:nvSpPr>
          <p:cNvPr id="4" name="Slide Number Placeholder 3"/>
          <p:cNvSpPr>
            <a:spLocks noGrp="1"/>
          </p:cNvSpPr>
          <p:nvPr>
            <p:ph type="sldNum" sz="quarter" idx="5"/>
          </p:nvPr>
        </p:nvSpPr>
        <p:spPr/>
        <p:txBody>
          <a:bodyPr/>
          <a:lstStyle/>
          <a:p>
            <a:fld id="{3A09AD4F-D994-5543-9A0D-13513B6D883E}" type="slidenum">
              <a:rPr lang="en-US" smtClean="0"/>
              <a:t>28</a:t>
            </a:fld>
            <a:endParaRPr lang="en-US"/>
          </a:p>
        </p:txBody>
      </p:sp>
    </p:spTree>
    <p:extLst>
      <p:ext uri="{BB962C8B-B14F-4D97-AF65-F5344CB8AC3E}">
        <p14:creationId xmlns:p14="http://schemas.microsoft.com/office/powerpoint/2010/main" val="3961656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public data. And again, we have a simple solution: we handle it the way search engines handle public data today:</a:t>
            </a:r>
          </a:p>
          <a:p>
            <a:endParaRPr lang="en-US" dirty="0"/>
          </a:p>
          <a:p>
            <a:r>
              <a:rPr lang="en-US" dirty="0"/>
              <a:t>We crawl it and index it.</a:t>
            </a:r>
          </a:p>
          <a:p>
            <a:endParaRPr lang="en-US" dirty="0"/>
          </a:p>
          <a:p>
            <a:r>
              <a:rPr lang="en-US" dirty="0"/>
              <a:t>However, this presents a problem. Crawling data isn’t </a:t>
            </a:r>
            <a:r>
              <a:rPr lang="en-US" u="sng" dirty="0"/>
              <a:t>event</a:t>
            </a:r>
            <a:r>
              <a:rPr lang="en-US" dirty="0"/>
              <a:t> driven. Under a traditional crawler infrastructure, there is nothing to prompt an index to re-index data.</a:t>
            </a:r>
          </a:p>
          <a:p>
            <a:endParaRPr lang="en-US" dirty="0"/>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29</a:t>
            </a:fld>
            <a:endParaRPr lang="en-US"/>
          </a:p>
        </p:txBody>
      </p:sp>
    </p:spTree>
    <p:extLst>
      <p:ext uri="{BB962C8B-B14F-4D97-AF65-F5344CB8AC3E}">
        <p14:creationId xmlns:p14="http://schemas.microsoft.com/office/powerpoint/2010/main" val="3724439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Espresso points out two goals:</a:t>
            </a:r>
          </a:p>
          <a:p>
            <a:endParaRPr lang="en-US" dirty="0"/>
          </a:p>
          <a:p>
            <a:r>
              <a:rPr lang="en-US" dirty="0"/>
              <a:t>First is “enable large-scale data search across Solid Pods” – Pretty good. This accomplishes our main goal because we can at least imagine a world where all data is in a Solid compatible interface.</a:t>
            </a:r>
          </a:p>
          <a:p>
            <a:endParaRPr lang="en-US" dirty="0"/>
          </a:p>
          <a:p>
            <a:r>
              <a:rPr lang="en-US" dirty="0"/>
              <a:t>Second is “</a:t>
            </a:r>
            <a:r>
              <a:rPr lang="en-US" sz="1200" dirty="0"/>
              <a:t>respecting individuals’ data sovereignty, considering individuals’ different </a:t>
            </a:r>
            <a:r>
              <a:rPr lang="en-US" sz="1200" i="1" dirty="0"/>
              <a:t>access rights </a:t>
            </a:r>
            <a:r>
              <a:rPr lang="en-US" sz="1200" dirty="0"/>
              <a:t>and </a:t>
            </a:r>
            <a:r>
              <a:rPr lang="en-US" sz="1200" i="1" dirty="0"/>
              <a:t>caching</a:t>
            </a:r>
            <a:r>
              <a:rPr lang="en-US" sz="1200" dirty="0"/>
              <a:t> </a:t>
            </a:r>
            <a:r>
              <a:rPr lang="en-US" sz="1200" i="1" dirty="0"/>
              <a:t>needs</a:t>
            </a:r>
            <a:r>
              <a:rPr lang="en-US" dirty="0"/>
              <a:t>” - this is where things get interesting. It’s conceptually easy to make a centralized index that can query across datasets. But, it’s more difficult to design indexes that don’t expose data to parties that haven’t already been granted access to it</a:t>
            </a:r>
          </a:p>
          <a:p>
            <a:endParaRPr lang="en-US" dirty="0"/>
          </a:p>
          <a:p>
            <a:r>
              <a:rPr lang="en-US" dirty="0"/>
              <a:t>So these are the two goals Espresso lists, but the rest of this presentation is going to be my argument to design systems that accommodate three more goals. Namely:</a:t>
            </a:r>
          </a:p>
          <a:p>
            <a:endParaRPr lang="en-US" dirty="0"/>
          </a:p>
          <a:p>
            <a:pPr marL="457200" indent="-457200">
              <a:buFont typeface="+mj-lt"/>
              <a:buAutoNum type="arabicPeriod"/>
            </a:pPr>
            <a:r>
              <a:rPr lang="en-US" dirty="0"/>
              <a:t> </a:t>
            </a:r>
            <a:r>
              <a:rPr lang="en-US" sz="1200" dirty="0"/>
              <a:t>Keep the average query as fast as possible (under 1000 milliseconds)</a:t>
            </a:r>
          </a:p>
          <a:p>
            <a:pPr marL="457200" indent="-457200">
              <a:buFont typeface="+mj-lt"/>
              <a:buAutoNum type="arabicPeriod"/>
            </a:pPr>
            <a:r>
              <a:rPr lang="en-US" sz="1200" dirty="0"/>
              <a:t>Query time WRT number of pods scales in constant time</a:t>
            </a:r>
          </a:p>
          <a:p>
            <a:pPr marL="457200" indent="-457200">
              <a:buFont typeface="+mj-lt"/>
              <a:buAutoNum type="arabicPeriod"/>
            </a:pPr>
            <a:r>
              <a:rPr lang="en-US" sz="1200" dirty="0"/>
              <a:t>Offload search compute from from the data owner</a:t>
            </a:r>
          </a:p>
          <a:p>
            <a:endParaRPr lang="en-US" dirty="0"/>
          </a:p>
          <a:p>
            <a:r>
              <a:rPr lang="en-US" dirty="0"/>
              <a:t>Let’s talk about these</a:t>
            </a:r>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3</a:t>
            </a:fld>
            <a:endParaRPr lang="en-US"/>
          </a:p>
        </p:txBody>
      </p:sp>
    </p:spTree>
    <p:extLst>
      <p:ext uri="{BB962C8B-B14F-4D97-AF65-F5344CB8AC3E}">
        <p14:creationId xmlns:p14="http://schemas.microsoft.com/office/powerpoint/2010/main" val="3426398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to solve this we can add a message queue. Whenever a document with public read access is updated, the Pod should send a notification to the public message queue.</a:t>
            </a:r>
          </a:p>
          <a:p>
            <a:endParaRPr lang="en-US" dirty="0"/>
          </a:p>
          <a:p>
            <a:r>
              <a:rPr lang="en-US" dirty="0"/>
              <a:t>But, then comes the question: who do we trust to host this message queue.</a:t>
            </a:r>
          </a:p>
          <a:p>
            <a:endParaRPr lang="en-US" dirty="0"/>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30</a:t>
            </a:fld>
            <a:endParaRPr lang="en-US"/>
          </a:p>
        </p:txBody>
      </p:sp>
    </p:spTree>
    <p:extLst>
      <p:ext uri="{BB962C8B-B14F-4D97-AF65-F5344CB8AC3E}">
        <p14:creationId xmlns:p14="http://schemas.microsoft.com/office/powerpoint/2010/main" val="4078770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note is that, while the DHT is collectively owned, we still need to have centralized indexes subscribing to the distributed hash table to enable fast search. Clients then just make a request to the centralized index of their choice to perform a search.</a:t>
            </a:r>
          </a:p>
        </p:txBody>
      </p:sp>
      <p:sp>
        <p:nvSpPr>
          <p:cNvPr id="4" name="Slide Number Placeholder 3"/>
          <p:cNvSpPr>
            <a:spLocks noGrp="1"/>
          </p:cNvSpPr>
          <p:nvPr>
            <p:ph type="sldNum" sz="quarter" idx="5"/>
          </p:nvPr>
        </p:nvSpPr>
        <p:spPr/>
        <p:txBody>
          <a:bodyPr/>
          <a:lstStyle/>
          <a:p>
            <a:fld id="{3A09AD4F-D994-5543-9A0D-13513B6D883E}" type="slidenum">
              <a:rPr lang="en-US" smtClean="0"/>
              <a:t>31</a:t>
            </a:fld>
            <a:endParaRPr lang="en-US"/>
          </a:p>
        </p:txBody>
      </p:sp>
    </p:spTree>
    <p:extLst>
      <p:ext uri="{BB962C8B-B14F-4D97-AF65-F5344CB8AC3E}">
        <p14:creationId xmlns:p14="http://schemas.microsoft.com/office/powerpoint/2010/main" val="3015587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Enable Large Scale Data Search across Solid Pods?</a:t>
            </a:r>
          </a:p>
          <a:p>
            <a:endParaRPr lang="en-US" dirty="0"/>
          </a:p>
          <a:p>
            <a:r>
              <a:rPr lang="en-US" dirty="0"/>
              <a:t>Yes, the distributed hash table queue sends messages from across many Solid Pods, and the centralized indexes contain data from across Solid Pods.</a:t>
            </a:r>
          </a:p>
        </p:txBody>
      </p:sp>
      <p:sp>
        <p:nvSpPr>
          <p:cNvPr id="4" name="Slide Number Placeholder 3"/>
          <p:cNvSpPr>
            <a:spLocks noGrp="1"/>
          </p:cNvSpPr>
          <p:nvPr>
            <p:ph type="sldNum" sz="quarter" idx="5"/>
          </p:nvPr>
        </p:nvSpPr>
        <p:spPr/>
        <p:txBody>
          <a:bodyPr/>
          <a:lstStyle/>
          <a:p>
            <a:fld id="{3A09AD4F-D994-5543-9A0D-13513B6D883E}" type="slidenum">
              <a:rPr lang="en-US" smtClean="0"/>
              <a:t>32</a:t>
            </a:fld>
            <a:endParaRPr lang="en-US"/>
          </a:p>
        </p:txBody>
      </p:sp>
    </p:spTree>
    <p:extLst>
      <p:ext uri="{BB962C8B-B14F-4D97-AF65-F5344CB8AC3E}">
        <p14:creationId xmlns:p14="http://schemas.microsoft.com/office/powerpoint/2010/main" val="29472662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it respect individual’ data sovereignty considering individual’ different access right and caching needs?</a:t>
            </a:r>
          </a:p>
          <a:p>
            <a:endParaRPr lang="en-US" dirty="0"/>
          </a:p>
          <a:p>
            <a:r>
              <a:rPr lang="en-US" dirty="0"/>
              <a:t>For access rights? Yes. Only public data is shared with others.</a:t>
            </a:r>
          </a:p>
          <a:p>
            <a:endParaRPr lang="en-US" dirty="0"/>
          </a:p>
          <a:p>
            <a:r>
              <a:rPr lang="en-US" dirty="0"/>
              <a:t>As for Caching needs… no, but we’ll discuss that later, again.</a:t>
            </a:r>
          </a:p>
        </p:txBody>
      </p:sp>
      <p:sp>
        <p:nvSpPr>
          <p:cNvPr id="4" name="Slide Number Placeholder 3"/>
          <p:cNvSpPr>
            <a:spLocks noGrp="1"/>
          </p:cNvSpPr>
          <p:nvPr>
            <p:ph type="sldNum" sz="quarter" idx="5"/>
          </p:nvPr>
        </p:nvSpPr>
        <p:spPr/>
        <p:txBody>
          <a:bodyPr/>
          <a:lstStyle/>
          <a:p>
            <a:fld id="{3A09AD4F-D994-5543-9A0D-13513B6D883E}" type="slidenum">
              <a:rPr lang="en-US" smtClean="0"/>
              <a:t>33</a:t>
            </a:fld>
            <a:endParaRPr lang="en-US"/>
          </a:p>
        </p:txBody>
      </p:sp>
    </p:spTree>
    <p:extLst>
      <p:ext uri="{BB962C8B-B14F-4D97-AF65-F5344CB8AC3E}">
        <p14:creationId xmlns:p14="http://schemas.microsoft.com/office/powerpoint/2010/main" val="3769821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private index keep the average query as fast as possible?</a:t>
            </a:r>
          </a:p>
          <a:p>
            <a:endParaRPr lang="en-US" dirty="0"/>
          </a:p>
          <a:p>
            <a:r>
              <a:rPr lang="en-US" dirty="0"/>
              <a:t>Yes, the centralized indexes can use modern database optimization standards to make queries of public data as fast as possible. You’d probably need something akin to Google Bigtable under the hood.</a:t>
            </a:r>
          </a:p>
        </p:txBody>
      </p:sp>
      <p:sp>
        <p:nvSpPr>
          <p:cNvPr id="4" name="Slide Number Placeholder 3"/>
          <p:cNvSpPr>
            <a:spLocks noGrp="1"/>
          </p:cNvSpPr>
          <p:nvPr>
            <p:ph type="sldNum" sz="quarter" idx="5"/>
          </p:nvPr>
        </p:nvSpPr>
        <p:spPr/>
        <p:txBody>
          <a:bodyPr/>
          <a:lstStyle/>
          <a:p>
            <a:fld id="{3A09AD4F-D994-5543-9A0D-13513B6D883E}" type="slidenum">
              <a:rPr lang="en-US" smtClean="0"/>
              <a:t>34</a:t>
            </a:fld>
            <a:endParaRPr lang="en-US"/>
          </a:p>
        </p:txBody>
      </p:sp>
    </p:spTree>
    <p:extLst>
      <p:ext uri="{BB962C8B-B14F-4D97-AF65-F5344CB8AC3E}">
        <p14:creationId xmlns:p14="http://schemas.microsoft.com/office/powerpoint/2010/main" val="17807570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the query count and duration remain constant as Pod quantity increases</a:t>
            </a:r>
          </a:p>
          <a:p>
            <a:endParaRPr lang="en-US" dirty="0"/>
          </a:p>
          <a:p>
            <a:r>
              <a:rPr lang="en-US" dirty="0"/>
              <a:t>Yes, it doesn’t matter how many Pods share public data, it only takes one request to query a centralized public index.</a:t>
            </a:r>
          </a:p>
        </p:txBody>
      </p:sp>
      <p:sp>
        <p:nvSpPr>
          <p:cNvPr id="4" name="Slide Number Placeholder 3"/>
          <p:cNvSpPr>
            <a:spLocks noGrp="1"/>
          </p:cNvSpPr>
          <p:nvPr>
            <p:ph type="sldNum" sz="quarter" idx="5"/>
          </p:nvPr>
        </p:nvSpPr>
        <p:spPr/>
        <p:txBody>
          <a:bodyPr/>
          <a:lstStyle/>
          <a:p>
            <a:fld id="{3A09AD4F-D994-5543-9A0D-13513B6D883E}" type="slidenum">
              <a:rPr lang="en-US" smtClean="0"/>
              <a:t>35</a:t>
            </a:fld>
            <a:endParaRPr lang="en-US"/>
          </a:p>
        </p:txBody>
      </p:sp>
    </p:spTree>
    <p:extLst>
      <p:ext uri="{BB962C8B-B14F-4D97-AF65-F5344CB8AC3E}">
        <p14:creationId xmlns:p14="http://schemas.microsoft.com/office/powerpoint/2010/main" val="40431439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this offload search compute from the data owner.</a:t>
            </a:r>
          </a:p>
          <a:p>
            <a:endParaRPr lang="en-US" dirty="0"/>
          </a:p>
          <a:p>
            <a:r>
              <a:rPr lang="en-US" dirty="0"/>
              <a:t>Yes, the only data fetches need to be the initial crawl. From there, search won’t touch the data owner’s Pod.</a:t>
            </a:r>
          </a:p>
        </p:txBody>
      </p:sp>
      <p:sp>
        <p:nvSpPr>
          <p:cNvPr id="4" name="Slide Number Placeholder 3"/>
          <p:cNvSpPr>
            <a:spLocks noGrp="1"/>
          </p:cNvSpPr>
          <p:nvPr>
            <p:ph type="sldNum" sz="quarter" idx="5"/>
          </p:nvPr>
        </p:nvSpPr>
        <p:spPr/>
        <p:txBody>
          <a:bodyPr/>
          <a:lstStyle/>
          <a:p>
            <a:fld id="{3A09AD4F-D994-5543-9A0D-13513B6D883E}" type="slidenum">
              <a:rPr lang="en-US" smtClean="0"/>
              <a:t>36</a:t>
            </a:fld>
            <a:endParaRPr lang="en-US"/>
          </a:p>
        </p:txBody>
      </p:sp>
    </p:spTree>
    <p:extLst>
      <p:ext uri="{BB962C8B-B14F-4D97-AF65-F5344CB8AC3E}">
        <p14:creationId xmlns:p14="http://schemas.microsoft.com/office/powerpoint/2010/main" val="32783273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with that, a single client can search all data it has access to with just two requests: One to the private index, and one to the public index.</a:t>
            </a:r>
          </a:p>
        </p:txBody>
      </p:sp>
      <p:sp>
        <p:nvSpPr>
          <p:cNvPr id="4" name="Slide Number Placeholder 3"/>
          <p:cNvSpPr>
            <a:spLocks noGrp="1"/>
          </p:cNvSpPr>
          <p:nvPr>
            <p:ph type="sldNum" sz="quarter" idx="5"/>
          </p:nvPr>
        </p:nvSpPr>
        <p:spPr/>
        <p:txBody>
          <a:bodyPr/>
          <a:lstStyle/>
          <a:p>
            <a:fld id="{3A09AD4F-D994-5543-9A0D-13513B6D883E}" type="slidenum">
              <a:rPr lang="en-US" smtClean="0"/>
              <a:t>37</a:t>
            </a:fld>
            <a:endParaRPr lang="en-US"/>
          </a:p>
        </p:txBody>
      </p:sp>
    </p:spTree>
    <p:extLst>
      <p:ext uri="{BB962C8B-B14F-4D97-AF65-F5344CB8AC3E}">
        <p14:creationId xmlns:p14="http://schemas.microsoft.com/office/powerpoint/2010/main" val="943620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keen-eyed among you might notice that Searcher Centric Search is actually here, on the data dump side of the equation.</a:t>
            </a:r>
          </a:p>
        </p:txBody>
      </p:sp>
      <p:sp>
        <p:nvSpPr>
          <p:cNvPr id="4" name="Slide Number Placeholder 3"/>
          <p:cNvSpPr>
            <a:spLocks noGrp="1"/>
          </p:cNvSpPr>
          <p:nvPr>
            <p:ph type="sldNum" sz="quarter" idx="5"/>
          </p:nvPr>
        </p:nvSpPr>
        <p:spPr/>
        <p:txBody>
          <a:bodyPr/>
          <a:lstStyle/>
          <a:p>
            <a:fld id="{3A09AD4F-D994-5543-9A0D-13513B6D883E}" type="slidenum">
              <a:rPr lang="en-US" smtClean="0"/>
              <a:t>38</a:t>
            </a:fld>
            <a:endParaRPr lang="en-US"/>
          </a:p>
        </p:txBody>
      </p:sp>
    </p:spTree>
    <p:extLst>
      <p:ext uri="{BB962C8B-B14F-4D97-AF65-F5344CB8AC3E}">
        <p14:creationId xmlns:p14="http://schemas.microsoft.com/office/powerpoint/2010/main" val="3140187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simply loading the index when the data is updated instead of when the search is happening.</a:t>
            </a:r>
          </a:p>
          <a:p>
            <a:endParaRPr lang="en-US" dirty="0"/>
          </a:p>
        </p:txBody>
      </p:sp>
      <p:sp>
        <p:nvSpPr>
          <p:cNvPr id="4" name="Slide Number Placeholder 3"/>
          <p:cNvSpPr>
            <a:spLocks noGrp="1"/>
          </p:cNvSpPr>
          <p:nvPr>
            <p:ph type="sldNum" sz="quarter" idx="5"/>
          </p:nvPr>
        </p:nvSpPr>
        <p:spPr/>
        <p:txBody>
          <a:bodyPr/>
          <a:lstStyle/>
          <a:p>
            <a:fld id="{3A09AD4F-D994-5543-9A0D-13513B6D883E}" type="slidenum">
              <a:rPr lang="en-US" smtClean="0"/>
              <a:t>39</a:t>
            </a:fld>
            <a:endParaRPr lang="en-US"/>
          </a:p>
        </p:txBody>
      </p:sp>
    </p:spTree>
    <p:extLst>
      <p:ext uri="{BB962C8B-B14F-4D97-AF65-F5344CB8AC3E}">
        <p14:creationId xmlns:p14="http://schemas.microsoft.com/office/powerpoint/2010/main" val="131230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“Keep the average query as fast as possible.” Why is speed important?</a:t>
            </a:r>
          </a:p>
        </p:txBody>
      </p:sp>
      <p:sp>
        <p:nvSpPr>
          <p:cNvPr id="4" name="Slide Number Placeholder 3"/>
          <p:cNvSpPr>
            <a:spLocks noGrp="1"/>
          </p:cNvSpPr>
          <p:nvPr>
            <p:ph type="sldNum" sz="quarter" idx="5"/>
          </p:nvPr>
        </p:nvSpPr>
        <p:spPr/>
        <p:txBody>
          <a:bodyPr/>
          <a:lstStyle/>
          <a:p>
            <a:fld id="{3A09AD4F-D994-5543-9A0D-13513B6D883E}" type="slidenum">
              <a:rPr lang="en-US" smtClean="0"/>
              <a:t>4</a:t>
            </a:fld>
            <a:endParaRPr lang="en-US"/>
          </a:p>
        </p:txBody>
      </p:sp>
    </p:spTree>
    <p:extLst>
      <p:ext uri="{BB962C8B-B14F-4D97-AF65-F5344CB8AC3E}">
        <p14:creationId xmlns:p14="http://schemas.microsoft.com/office/powerpoint/2010/main" val="2328071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I’ve gone over some of the benefits to Searcher-Centric Search, but let’s talk about the drawbacks.</a:t>
            </a:r>
          </a:p>
        </p:txBody>
      </p:sp>
      <p:sp>
        <p:nvSpPr>
          <p:cNvPr id="4" name="Slide Number Placeholder 3"/>
          <p:cNvSpPr>
            <a:spLocks noGrp="1"/>
          </p:cNvSpPr>
          <p:nvPr>
            <p:ph type="sldNum" sz="quarter" idx="5"/>
          </p:nvPr>
        </p:nvSpPr>
        <p:spPr/>
        <p:txBody>
          <a:bodyPr/>
          <a:lstStyle/>
          <a:p>
            <a:fld id="{3A09AD4F-D994-5543-9A0D-13513B6D883E}" type="slidenum">
              <a:rPr lang="en-US" smtClean="0"/>
              <a:t>40</a:t>
            </a:fld>
            <a:endParaRPr lang="en-US"/>
          </a:p>
        </p:txBody>
      </p:sp>
    </p:spTree>
    <p:extLst>
      <p:ext uri="{BB962C8B-B14F-4D97-AF65-F5344CB8AC3E}">
        <p14:creationId xmlns:p14="http://schemas.microsoft.com/office/powerpoint/2010/main" val="15653589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all, replicating data to individual datastores is a lot of duplication. But, there is precedent for this. A scalable system we all know and love that works the same way. It’s called EMAIL</a:t>
            </a:r>
          </a:p>
        </p:txBody>
      </p:sp>
      <p:sp>
        <p:nvSpPr>
          <p:cNvPr id="4" name="Slide Number Placeholder 3"/>
          <p:cNvSpPr>
            <a:spLocks noGrp="1"/>
          </p:cNvSpPr>
          <p:nvPr>
            <p:ph type="sldNum" sz="quarter" idx="5"/>
          </p:nvPr>
        </p:nvSpPr>
        <p:spPr/>
        <p:txBody>
          <a:bodyPr/>
          <a:lstStyle/>
          <a:p>
            <a:fld id="{3A09AD4F-D994-5543-9A0D-13513B6D883E}" type="slidenum">
              <a:rPr lang="en-US" smtClean="0"/>
              <a:t>41</a:t>
            </a:fld>
            <a:endParaRPr lang="en-US"/>
          </a:p>
        </p:txBody>
      </p:sp>
    </p:spTree>
    <p:extLst>
      <p:ext uri="{BB962C8B-B14F-4D97-AF65-F5344CB8AC3E}">
        <p14:creationId xmlns:p14="http://schemas.microsoft.com/office/powerpoint/2010/main" val="16691619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that pithy answer isn’t enough for you. There are ways to optimize beyond simple data duplication.</a:t>
            </a:r>
          </a:p>
          <a:p>
            <a:endParaRPr lang="en-US" dirty="0"/>
          </a:p>
          <a:p>
            <a:r>
              <a:rPr lang="en-US" dirty="0"/>
              <a:t>For example, a private index could be a mapping between a </a:t>
            </a:r>
            <a:r>
              <a:rPr lang="en-US" dirty="0" err="1"/>
              <a:t>NodeURL</a:t>
            </a:r>
            <a:r>
              <a:rPr lang="en-US" dirty="0"/>
              <a:t> and all the the Pods that reference that </a:t>
            </a:r>
            <a:r>
              <a:rPr lang="en-US" dirty="0" err="1"/>
              <a:t>NodeURL</a:t>
            </a:r>
            <a:r>
              <a:rPr lang="en-US" dirty="0"/>
              <a:t>. That way you aren’t duplicating every triple, you’re just providing a map of where to query.</a:t>
            </a:r>
          </a:p>
        </p:txBody>
      </p:sp>
      <p:sp>
        <p:nvSpPr>
          <p:cNvPr id="4" name="Slide Number Placeholder 3"/>
          <p:cNvSpPr>
            <a:spLocks noGrp="1"/>
          </p:cNvSpPr>
          <p:nvPr>
            <p:ph type="sldNum" sz="quarter" idx="5"/>
          </p:nvPr>
        </p:nvSpPr>
        <p:spPr/>
        <p:txBody>
          <a:bodyPr/>
          <a:lstStyle/>
          <a:p>
            <a:fld id="{3A09AD4F-D994-5543-9A0D-13513B6D883E}" type="slidenum">
              <a:rPr lang="en-US" smtClean="0"/>
              <a:t>42</a:t>
            </a:fld>
            <a:endParaRPr lang="en-US"/>
          </a:p>
        </p:txBody>
      </p:sp>
    </p:spTree>
    <p:extLst>
      <p:ext uri="{BB962C8B-B14F-4D97-AF65-F5344CB8AC3E}">
        <p14:creationId xmlns:p14="http://schemas.microsoft.com/office/powerpoint/2010/main" val="97586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problem is that the search index will not work for real time data.</a:t>
            </a:r>
          </a:p>
          <a:p>
            <a:endParaRPr lang="en-US" dirty="0"/>
          </a:p>
          <a:p>
            <a:r>
              <a:rPr lang="en-US" dirty="0"/>
              <a:t>Propagating updates to all private and public indexes may take time. That’s why for real-time data, it’s better to subscribe to the data directly rather than rely on search.</a:t>
            </a:r>
          </a:p>
        </p:txBody>
      </p:sp>
      <p:sp>
        <p:nvSpPr>
          <p:cNvPr id="4" name="Slide Number Placeholder 3"/>
          <p:cNvSpPr>
            <a:spLocks noGrp="1"/>
          </p:cNvSpPr>
          <p:nvPr>
            <p:ph type="sldNum" sz="quarter" idx="5"/>
          </p:nvPr>
        </p:nvSpPr>
        <p:spPr/>
        <p:txBody>
          <a:bodyPr/>
          <a:lstStyle/>
          <a:p>
            <a:fld id="{3A09AD4F-D994-5543-9A0D-13513B6D883E}" type="slidenum">
              <a:rPr lang="en-US" smtClean="0"/>
              <a:t>43</a:t>
            </a:fld>
            <a:endParaRPr lang="en-US"/>
          </a:p>
        </p:txBody>
      </p:sp>
    </p:spTree>
    <p:extLst>
      <p:ext uri="{BB962C8B-B14F-4D97-AF65-F5344CB8AC3E}">
        <p14:creationId xmlns:p14="http://schemas.microsoft.com/office/powerpoint/2010/main" val="355139881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downside is that private indexes can get overloaded with updates/spam, but we have mitigated this problem in another scaled system. It’s called EMAIL.</a:t>
            </a:r>
          </a:p>
          <a:p>
            <a:endParaRPr lang="en-US" dirty="0"/>
          </a:p>
          <a:p>
            <a:r>
              <a:rPr lang="en-US" dirty="0"/>
              <a:t>But, seriously, mitigating spam is just a matter of doing the hard work and building spam filters.</a:t>
            </a:r>
          </a:p>
        </p:txBody>
      </p:sp>
      <p:sp>
        <p:nvSpPr>
          <p:cNvPr id="4" name="Slide Number Placeholder 3"/>
          <p:cNvSpPr>
            <a:spLocks noGrp="1"/>
          </p:cNvSpPr>
          <p:nvPr>
            <p:ph type="sldNum" sz="quarter" idx="5"/>
          </p:nvPr>
        </p:nvSpPr>
        <p:spPr/>
        <p:txBody>
          <a:bodyPr/>
          <a:lstStyle/>
          <a:p>
            <a:fld id="{3A09AD4F-D994-5543-9A0D-13513B6D883E}" type="slidenum">
              <a:rPr lang="en-US" smtClean="0"/>
              <a:t>44</a:t>
            </a:fld>
            <a:endParaRPr lang="en-US"/>
          </a:p>
        </p:txBody>
      </p:sp>
    </p:spTree>
    <p:extLst>
      <p:ext uri="{BB962C8B-B14F-4D97-AF65-F5344CB8AC3E}">
        <p14:creationId xmlns:p14="http://schemas.microsoft.com/office/powerpoint/2010/main" val="12194215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the big downside one that I’ve alluded to: It doesn’t respect caching preferences. Obviously all data in these indices is cached data.</a:t>
            </a:r>
          </a:p>
          <a:p>
            <a:endParaRPr lang="en-US" dirty="0"/>
          </a:p>
          <a:p>
            <a:r>
              <a:rPr lang="en-US" dirty="0"/>
              <a:t>If a user labels data as “don’t cache,” it cannot be put on a public or private index. </a:t>
            </a:r>
          </a:p>
          <a:p>
            <a:endParaRPr lang="en-US" dirty="0"/>
          </a:p>
          <a:p>
            <a:r>
              <a:rPr lang="en-US" dirty="0"/>
              <a:t>But, if a user is labeling data as “do not cache” then they have to understand that means it’s going to be delivered slower.</a:t>
            </a:r>
          </a:p>
        </p:txBody>
      </p:sp>
      <p:sp>
        <p:nvSpPr>
          <p:cNvPr id="4" name="Slide Number Placeholder 3"/>
          <p:cNvSpPr>
            <a:spLocks noGrp="1"/>
          </p:cNvSpPr>
          <p:nvPr>
            <p:ph type="sldNum" sz="quarter" idx="5"/>
          </p:nvPr>
        </p:nvSpPr>
        <p:spPr/>
        <p:txBody>
          <a:bodyPr/>
          <a:lstStyle/>
          <a:p>
            <a:fld id="{3A09AD4F-D994-5543-9A0D-13513B6D883E}" type="slidenum">
              <a:rPr lang="en-US" smtClean="0"/>
              <a:t>45</a:t>
            </a:fld>
            <a:endParaRPr lang="en-US"/>
          </a:p>
        </p:txBody>
      </p:sp>
    </p:spTree>
    <p:extLst>
      <p:ext uri="{BB962C8B-B14F-4D97-AF65-F5344CB8AC3E}">
        <p14:creationId xmlns:p14="http://schemas.microsoft.com/office/powerpoint/2010/main" val="2070929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they really wanted to have </a:t>
            </a:r>
            <a:r>
              <a:rPr lang="en-US" dirty="0" err="1"/>
              <a:t>uncached</a:t>
            </a:r>
            <a:r>
              <a:rPr lang="en-US" dirty="0"/>
              <a:t> data that is quickly accessed, then they could fallback to the other solution: spend the compute power and put a SPARQL endpoint on their Pod.</a:t>
            </a:r>
          </a:p>
        </p:txBody>
      </p:sp>
      <p:sp>
        <p:nvSpPr>
          <p:cNvPr id="4" name="Slide Number Placeholder 3"/>
          <p:cNvSpPr>
            <a:spLocks noGrp="1"/>
          </p:cNvSpPr>
          <p:nvPr>
            <p:ph type="sldNum" sz="quarter" idx="5"/>
          </p:nvPr>
        </p:nvSpPr>
        <p:spPr/>
        <p:txBody>
          <a:bodyPr/>
          <a:lstStyle/>
          <a:p>
            <a:fld id="{3A09AD4F-D994-5543-9A0D-13513B6D883E}" type="slidenum">
              <a:rPr lang="en-US" smtClean="0"/>
              <a:t>46</a:t>
            </a:fld>
            <a:endParaRPr lang="en-US"/>
          </a:p>
        </p:txBody>
      </p:sp>
    </p:spTree>
    <p:extLst>
      <p:ext uri="{BB962C8B-B14F-4D97-AF65-F5344CB8AC3E}">
        <p14:creationId xmlns:p14="http://schemas.microsoft.com/office/powerpoint/2010/main" val="13297751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That leads us to this: Searcher Centric Search isn’t the </a:t>
            </a:r>
            <a:r>
              <a:rPr lang="en-US" b="1" u="sng" dirty="0"/>
              <a:t>Only</a:t>
            </a:r>
            <a:r>
              <a:rPr lang="en-US" dirty="0"/>
              <a:t> Solution, but because it satisfies all 5 use cases, it should be the </a:t>
            </a:r>
            <a:r>
              <a:rPr lang="en-US" b="1" u="sng" dirty="0"/>
              <a:t>Primary</a:t>
            </a:r>
            <a:r>
              <a:rPr lang="en-US" dirty="0"/>
              <a:t> solution, with other solutions handling edge cases.</a:t>
            </a:r>
          </a:p>
        </p:txBody>
      </p:sp>
      <p:sp>
        <p:nvSpPr>
          <p:cNvPr id="4" name="Slide Number Placeholder 3"/>
          <p:cNvSpPr>
            <a:spLocks noGrp="1"/>
          </p:cNvSpPr>
          <p:nvPr>
            <p:ph type="sldNum" sz="quarter" idx="5"/>
          </p:nvPr>
        </p:nvSpPr>
        <p:spPr/>
        <p:txBody>
          <a:bodyPr/>
          <a:lstStyle/>
          <a:p>
            <a:fld id="{3A09AD4F-D994-5543-9A0D-13513B6D883E}" type="slidenum">
              <a:rPr lang="en-US" smtClean="0"/>
              <a:t>47</a:t>
            </a:fld>
            <a:endParaRPr lang="en-US"/>
          </a:p>
        </p:txBody>
      </p:sp>
    </p:spTree>
    <p:extLst>
      <p:ext uri="{BB962C8B-B14F-4D97-AF65-F5344CB8AC3E}">
        <p14:creationId xmlns:p14="http://schemas.microsoft.com/office/powerpoint/2010/main" val="26087742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final drawback is that there’s no way to contact me. Oh wait, there is. It’s called EMAIL!</a:t>
            </a:r>
          </a:p>
        </p:txBody>
      </p:sp>
      <p:sp>
        <p:nvSpPr>
          <p:cNvPr id="4" name="Slide Number Placeholder 3"/>
          <p:cNvSpPr>
            <a:spLocks noGrp="1"/>
          </p:cNvSpPr>
          <p:nvPr>
            <p:ph type="sldNum" sz="quarter" idx="5"/>
          </p:nvPr>
        </p:nvSpPr>
        <p:spPr/>
        <p:txBody>
          <a:bodyPr/>
          <a:lstStyle/>
          <a:p>
            <a:fld id="{3A09AD4F-D994-5543-9A0D-13513B6D883E}" type="slidenum">
              <a:rPr lang="en-US" smtClean="0"/>
              <a:t>48</a:t>
            </a:fld>
            <a:endParaRPr lang="en-US"/>
          </a:p>
        </p:txBody>
      </p:sp>
    </p:spTree>
    <p:extLst>
      <p:ext uri="{BB962C8B-B14F-4D97-AF65-F5344CB8AC3E}">
        <p14:creationId xmlns:p14="http://schemas.microsoft.com/office/powerpoint/2010/main" val="436313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I’m sure we want to succeed as the Solid community, but we’re competing against apps that can centralize their data because they don’t care about data ownership. </a:t>
            </a:r>
          </a:p>
        </p:txBody>
      </p:sp>
      <p:sp>
        <p:nvSpPr>
          <p:cNvPr id="4" name="Slide Number Placeholder 3"/>
          <p:cNvSpPr>
            <a:spLocks noGrp="1"/>
          </p:cNvSpPr>
          <p:nvPr>
            <p:ph type="sldNum" sz="quarter" idx="5"/>
          </p:nvPr>
        </p:nvSpPr>
        <p:spPr/>
        <p:txBody>
          <a:bodyPr/>
          <a:lstStyle/>
          <a:p>
            <a:fld id="{3A09AD4F-D994-5543-9A0D-13513B6D883E}" type="slidenum">
              <a:rPr lang="en-US" smtClean="0"/>
              <a:t>5</a:t>
            </a:fld>
            <a:endParaRPr lang="en-US"/>
          </a:p>
        </p:txBody>
      </p:sp>
    </p:spTree>
    <p:extLst>
      <p:ext uri="{BB962C8B-B14F-4D97-AF65-F5344CB8AC3E}">
        <p14:creationId xmlns:p14="http://schemas.microsoft.com/office/powerpoint/2010/main" val="2576355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from a user study conducted by Intel on the effects of load times on user perception. As much as we’d like to think users care about privacy, if we’re operating down here while our competitors are operating up here, it’s going to be hard to get user adoption. At over ten seconds “users are </a:t>
            </a:r>
            <a:r>
              <a:rPr lang="en-US" dirty="0" err="1"/>
              <a:t>likelyto</a:t>
            </a:r>
            <a:r>
              <a:rPr lang="en-US" dirty="0"/>
              <a:t> disengage” and even at five seconds, users need significant informative feedback to not disengage</a:t>
            </a:r>
          </a:p>
        </p:txBody>
      </p:sp>
      <p:sp>
        <p:nvSpPr>
          <p:cNvPr id="4" name="Slide Number Placeholder 3"/>
          <p:cNvSpPr>
            <a:spLocks noGrp="1"/>
          </p:cNvSpPr>
          <p:nvPr>
            <p:ph type="sldNum" sz="quarter" idx="5"/>
          </p:nvPr>
        </p:nvSpPr>
        <p:spPr/>
        <p:txBody>
          <a:bodyPr/>
          <a:lstStyle/>
          <a:p>
            <a:fld id="{3A09AD4F-D994-5543-9A0D-13513B6D883E}" type="slidenum">
              <a:rPr lang="en-US" smtClean="0"/>
              <a:t>6</a:t>
            </a:fld>
            <a:endParaRPr lang="en-US"/>
          </a:p>
        </p:txBody>
      </p:sp>
    </p:spTree>
    <p:extLst>
      <p:ext uri="{BB962C8B-B14F-4D97-AF65-F5344CB8AC3E}">
        <p14:creationId xmlns:p14="http://schemas.microsoft.com/office/powerpoint/2010/main" val="2984368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system we design is going to need to be a way to load data from the index into whatever entity is doing compute</a:t>
            </a:r>
          </a:p>
        </p:txBody>
      </p:sp>
      <p:sp>
        <p:nvSpPr>
          <p:cNvPr id="4" name="Slide Number Placeholder 3"/>
          <p:cNvSpPr>
            <a:spLocks noGrp="1"/>
          </p:cNvSpPr>
          <p:nvPr>
            <p:ph type="sldNum" sz="quarter" idx="5"/>
          </p:nvPr>
        </p:nvSpPr>
        <p:spPr/>
        <p:txBody>
          <a:bodyPr/>
          <a:lstStyle/>
          <a:p>
            <a:fld id="{3A09AD4F-D994-5543-9A0D-13513B6D883E}" type="slidenum">
              <a:rPr lang="en-US" smtClean="0"/>
              <a:t>7</a:t>
            </a:fld>
            <a:endParaRPr lang="en-US"/>
          </a:p>
        </p:txBody>
      </p:sp>
    </p:spTree>
    <p:extLst>
      <p:ext uri="{BB962C8B-B14F-4D97-AF65-F5344CB8AC3E}">
        <p14:creationId xmlns:p14="http://schemas.microsoft.com/office/powerpoint/2010/main" val="3970005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we have a choice on how to load that index, and we should choose what’s fast. Loading a </a:t>
            </a:r>
            <a:r>
              <a:rPr lang="en-US" dirty="0" err="1"/>
              <a:t>megabye</a:t>
            </a:r>
            <a:r>
              <a:rPr lang="en-US" dirty="0"/>
              <a:t> of data from local memory is 250k nanoseconds while loading it over the network is 10 million nano-seconds, and that’s if the two machines are in the same datacenter. It’s a lot worse if the machines have to send packets over the open internet, at 150 M ns to send a single packet.</a:t>
            </a:r>
          </a:p>
        </p:txBody>
      </p:sp>
      <p:sp>
        <p:nvSpPr>
          <p:cNvPr id="4" name="Slide Number Placeholder 3"/>
          <p:cNvSpPr>
            <a:spLocks noGrp="1"/>
          </p:cNvSpPr>
          <p:nvPr>
            <p:ph type="sldNum" sz="quarter" idx="5"/>
          </p:nvPr>
        </p:nvSpPr>
        <p:spPr/>
        <p:txBody>
          <a:bodyPr/>
          <a:lstStyle/>
          <a:p>
            <a:fld id="{3A09AD4F-D994-5543-9A0D-13513B6D883E}" type="slidenum">
              <a:rPr lang="en-US" smtClean="0"/>
              <a:t>8</a:t>
            </a:fld>
            <a:endParaRPr lang="en-US"/>
          </a:p>
        </p:txBody>
      </p:sp>
    </p:spTree>
    <p:extLst>
      <p:ext uri="{BB962C8B-B14F-4D97-AF65-F5344CB8AC3E}">
        <p14:creationId xmlns:p14="http://schemas.microsoft.com/office/powerpoint/2010/main" val="102514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big takeaway from this section is we need to avoid network requests like the plague. And we do that by collocating indexes and search compute.</a:t>
            </a:r>
          </a:p>
        </p:txBody>
      </p:sp>
      <p:sp>
        <p:nvSpPr>
          <p:cNvPr id="4" name="Slide Number Placeholder 3"/>
          <p:cNvSpPr>
            <a:spLocks noGrp="1"/>
          </p:cNvSpPr>
          <p:nvPr>
            <p:ph type="sldNum" sz="quarter" idx="5"/>
          </p:nvPr>
        </p:nvSpPr>
        <p:spPr/>
        <p:txBody>
          <a:bodyPr/>
          <a:lstStyle/>
          <a:p>
            <a:fld id="{3A09AD4F-D994-5543-9A0D-13513B6D883E}" type="slidenum">
              <a:rPr lang="en-US" smtClean="0"/>
              <a:t>9</a:t>
            </a:fld>
            <a:endParaRPr lang="en-US"/>
          </a:p>
        </p:txBody>
      </p:sp>
    </p:spTree>
    <p:extLst>
      <p:ext uri="{BB962C8B-B14F-4D97-AF65-F5344CB8AC3E}">
        <p14:creationId xmlns:p14="http://schemas.microsoft.com/office/powerpoint/2010/main" val="61658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BB-8B07-4DC9-86F3-2A225C77748D}"/>
              </a:ext>
            </a:extLst>
          </p:cNvPr>
          <p:cNvSpPr>
            <a:spLocks noGrp="1"/>
          </p:cNvSpPr>
          <p:nvPr>
            <p:ph type="ctrTitle"/>
          </p:nvPr>
        </p:nvSpPr>
        <p:spPr>
          <a:xfrm>
            <a:off x="1600200" y="1261872"/>
            <a:ext cx="7638222" cy="2852928"/>
          </a:xfrm>
        </p:spPr>
        <p:txBody>
          <a:bodyPr anchor="b">
            <a:normAutofit/>
          </a:bodyPr>
          <a:lstStyle>
            <a:lvl1pPr algn="l">
              <a:lnSpc>
                <a:spcPct val="130000"/>
              </a:lnSpc>
              <a:defRPr sz="3600" spc="1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4D496A-6E7A-4923-8ED5-B4164125DEB6}"/>
              </a:ext>
            </a:extLst>
          </p:cNvPr>
          <p:cNvSpPr>
            <a:spLocks noGrp="1"/>
          </p:cNvSpPr>
          <p:nvPr>
            <p:ph type="subTitle" idx="1"/>
          </p:nvPr>
        </p:nvSpPr>
        <p:spPr>
          <a:xfrm>
            <a:off x="1600200" y="4681728"/>
            <a:ext cx="7638222" cy="929296"/>
          </a:xfrm>
          <a:prstGeom prst="rect">
            <a:avLst/>
          </a:prstGeom>
        </p:spPr>
        <p:txBody>
          <a:bodyPr>
            <a:normAutofit/>
          </a:bodyPr>
          <a:lstStyle>
            <a:lvl1pPr marL="0" indent="0" algn="l">
              <a:lnSpc>
                <a:spcPct val="130000"/>
              </a:lnSpc>
              <a:buNone/>
              <a:defRPr sz="1600" b="1"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F5E3D20-43DC-4C14-8CFF-18545AED1B5B}"/>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5" name="Footer Placeholder 4">
            <a:extLst>
              <a:ext uri="{FF2B5EF4-FFF2-40B4-BE49-F238E27FC236}">
                <a16:creationId xmlns:a16="http://schemas.microsoft.com/office/drawing/2014/main" id="{E34FC300-5AFC-418B-85FD-EFA94BD7AF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7E81-ED3C-4DB0-8E74-AD2A87E6BE8A}"/>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0C817C9-850F-4FB6-B93B-CF3076C4A5C1}"/>
              </a:ext>
            </a:extLst>
          </p:cNvPr>
          <p:cNvGrpSpPr/>
          <p:nvPr/>
        </p:nvGrpSpPr>
        <p:grpSpPr>
          <a:xfrm flipH="1">
            <a:off x="0" y="0"/>
            <a:ext cx="567782" cy="3306479"/>
            <a:chOff x="11619770" y="-2005"/>
            <a:chExt cx="567782" cy="3306479"/>
          </a:xfrm>
        </p:grpSpPr>
        <p:sp>
          <p:nvSpPr>
            <p:cNvPr id="8" name="Freeform: Shape 7">
              <a:extLst>
                <a:ext uri="{FF2B5EF4-FFF2-40B4-BE49-F238E27FC236}">
                  <a16:creationId xmlns:a16="http://schemas.microsoft.com/office/drawing/2014/main" id="{159433A8-B67D-4675-AFDE-131069A709FC}"/>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1CD1C45-6A4D-4237-B39C-2D58F401A8C5}"/>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634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958AD-1CAD-45B3-B83D-DC9D33CD6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153F2E-0397-4423-8A88-D0059DEAF0CE}"/>
              </a:ext>
            </a:extLst>
          </p:cNvPr>
          <p:cNvSpPr>
            <a:spLocks noGrp="1"/>
          </p:cNvSpPr>
          <p:nvPr>
            <p:ph type="body" orient="vert" idx="1"/>
          </p:nvPr>
        </p:nvSpPr>
        <p:spPr>
          <a:xfrm>
            <a:off x="808662" y="2019299"/>
            <a:ext cx="10357666" cy="411480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ADDE1-7025-4FA9-822D-481685085490}"/>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5" name="Footer Placeholder 4">
            <a:extLst>
              <a:ext uri="{FF2B5EF4-FFF2-40B4-BE49-F238E27FC236}">
                <a16:creationId xmlns:a16="http://schemas.microsoft.com/office/drawing/2014/main" id="{6B2A73E0-F328-46DC-98BE-CA0981F75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652226-010C-494F-8BE8-BF91F3553DD5}"/>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9F89E9C4-9D18-4529-BC0C-68EAE507CDF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D7DF5937-0C03-4786-AB62-3CF7CECB92D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E9AD93DB-2DB0-4B2D-884B-6EC45344325B}"/>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6634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C635D0-31D9-44E1-911D-F7D5D5400992}"/>
              </a:ext>
            </a:extLst>
          </p:cNvPr>
          <p:cNvSpPr>
            <a:spLocks noGrp="1"/>
          </p:cNvSpPr>
          <p:nvPr>
            <p:ph type="title" orient="vert"/>
          </p:nvPr>
        </p:nvSpPr>
        <p:spPr>
          <a:xfrm>
            <a:off x="8853914" y="624313"/>
            <a:ext cx="2537986" cy="550978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7F9230-1FA4-439D-A800-B5F006F07C0D}"/>
              </a:ext>
            </a:extLst>
          </p:cNvPr>
          <p:cNvSpPr>
            <a:spLocks noGrp="1"/>
          </p:cNvSpPr>
          <p:nvPr>
            <p:ph type="body" orient="vert" idx="1"/>
          </p:nvPr>
        </p:nvSpPr>
        <p:spPr>
          <a:xfrm>
            <a:off x="800100" y="624313"/>
            <a:ext cx="7816542" cy="55097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AB2A3-7055-43AF-8BAB-0A9B7444867A}"/>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5" name="Footer Placeholder 4">
            <a:extLst>
              <a:ext uri="{FF2B5EF4-FFF2-40B4-BE49-F238E27FC236}">
                <a16:creationId xmlns:a16="http://schemas.microsoft.com/office/drawing/2014/main" id="{EE9A1821-A311-49CD-BCB4-B4BC886610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7C6A8-813A-486A-AA90-AB28935F2B4F}"/>
              </a:ext>
            </a:extLst>
          </p:cNvPr>
          <p:cNvSpPr>
            <a:spLocks noGrp="1"/>
          </p:cNvSpPr>
          <p:nvPr>
            <p:ph type="sldNum" sz="quarter" idx="12"/>
          </p:nvPr>
        </p:nvSpPr>
        <p:spPr/>
        <p:txBody>
          <a:body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F38C7A17-06CC-442C-A876-A51B2B556508}"/>
              </a:ext>
            </a:extLst>
          </p:cNvPr>
          <p:cNvGrpSpPr/>
          <p:nvPr/>
        </p:nvGrpSpPr>
        <p:grpSpPr>
          <a:xfrm flipH="1" flipV="1">
            <a:off x="0" y="3551521"/>
            <a:ext cx="567782" cy="3306479"/>
            <a:chOff x="11619770" y="-2005"/>
            <a:chExt cx="567782" cy="3306479"/>
          </a:xfrm>
        </p:grpSpPr>
        <p:sp>
          <p:nvSpPr>
            <p:cNvPr id="8" name="Freeform: Shape 7">
              <a:extLst>
                <a:ext uri="{FF2B5EF4-FFF2-40B4-BE49-F238E27FC236}">
                  <a16:creationId xmlns:a16="http://schemas.microsoft.com/office/drawing/2014/main" id="{54C1798A-2980-4F34-8355-7BCB6B295322}"/>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2">
                <a:extLst>
                  <a:ext uri="{96DAC541-7B7A-43D3-8B79-37D633B846F1}">
                    <asvg:svgBlip xmlns:asvg="http://schemas.microsoft.com/office/drawing/2016/SVG/main" r:embed="rId3"/>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59D7542C-E4AE-488F-BC75-2E7ED83910CE}"/>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099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5F8D-0421-4AEC-9C40-A13163EC8AF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2037680-115A-411F-AEF6-4AC2096B4A70}"/>
              </a:ext>
            </a:extLst>
          </p:cNvPr>
          <p:cNvSpPr>
            <a:spLocks noGrp="1"/>
          </p:cNvSpPr>
          <p:nvPr>
            <p:ph idx="1"/>
          </p:nvPr>
        </p:nvSpPr>
        <p:spPr>
          <a:xfrm>
            <a:off x="808662" y="2019299"/>
            <a:ext cx="10357666" cy="4114801"/>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0CC193-1304-4D0F-8331-14D4EC08EFE8}"/>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5" name="Footer Placeholder 4">
            <a:extLst>
              <a:ext uri="{FF2B5EF4-FFF2-40B4-BE49-F238E27FC236}">
                <a16:creationId xmlns:a16="http://schemas.microsoft.com/office/drawing/2014/main" id="{0AF455C1-CD32-4050-BAFF-51CC6B62DF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F608-FF11-4CBE-B717-5D56AE67DDE1}"/>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98011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BD23A02E-6DCF-427A-8CFD-281B2185C7F0}"/>
              </a:ext>
            </a:extLst>
          </p:cNvPr>
          <p:cNvSpPr/>
          <p:nvPr/>
        </p:nvSpPr>
        <p:spPr>
          <a:xfrm>
            <a:off x="3242985" y="511814"/>
            <a:ext cx="5706031" cy="5706031"/>
          </a:xfrm>
          <a:prstGeom prst="ellipse">
            <a:avLst/>
          </a:prstGeom>
          <a:solidFill>
            <a:schemeClr val="accent1">
              <a:lumMod val="20000"/>
              <a:lumOff val="80000"/>
            </a:schemeClr>
          </a:solidFill>
          <a:ln>
            <a:noFill/>
          </a:ln>
          <a:effectLst>
            <a:outerShdw dist="165100" dir="2220000" algn="tr" rotWithShape="0">
              <a:schemeClr val="tx1"/>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6B4C32-F19C-44F3-8EF8-1F506D74DD7A}"/>
              </a:ext>
            </a:extLst>
          </p:cNvPr>
          <p:cNvSpPr>
            <a:spLocks noGrp="1"/>
          </p:cNvSpPr>
          <p:nvPr>
            <p:ph type="title"/>
          </p:nvPr>
        </p:nvSpPr>
        <p:spPr>
          <a:xfrm>
            <a:off x="3649192" y="1709738"/>
            <a:ext cx="4893617" cy="2553893"/>
          </a:xfrm>
        </p:spPr>
        <p:txBody>
          <a:bodyPr anchor="b">
            <a:normAutofit/>
          </a:bodyPr>
          <a:lstStyle>
            <a:lvl1pPr algn="ct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0889729-131C-4F78-9DAA-E9EE28EA912F}"/>
              </a:ext>
            </a:extLst>
          </p:cNvPr>
          <p:cNvSpPr>
            <a:spLocks noGrp="1"/>
          </p:cNvSpPr>
          <p:nvPr>
            <p:ph type="body" idx="1"/>
          </p:nvPr>
        </p:nvSpPr>
        <p:spPr>
          <a:xfrm>
            <a:off x="4062249" y="4540468"/>
            <a:ext cx="4067503" cy="1154037"/>
          </a:xfrm>
          <a:prstGeom prst="rect">
            <a:avLst/>
          </a:prstGeom>
        </p:spPr>
        <p:txBody>
          <a:bodyPr>
            <a:normAutofit/>
          </a:bodyPr>
          <a:lstStyle>
            <a:lvl1pPr marL="0" indent="0" algn="ctr">
              <a:buNone/>
              <a:defRPr sz="1600" b="1" cap="all" spc="600" baseline="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24E608-AC1F-41FB-974A-BD619C6C26B5}"/>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5" name="Footer Placeholder 4">
            <a:extLst>
              <a:ext uri="{FF2B5EF4-FFF2-40B4-BE49-F238E27FC236}">
                <a16:creationId xmlns:a16="http://schemas.microsoft.com/office/drawing/2014/main" id="{C0986158-8B03-45C3-891D-0357B198B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C3B054-E8A2-43FD-B0FB-B1CCFA4BC0A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08975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4AA7-6D5A-402E-AD1A-880F2BDB7E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0D32B6-F9D8-4A43-B52C-336CFAB00A56}"/>
              </a:ext>
            </a:extLst>
          </p:cNvPr>
          <p:cNvSpPr>
            <a:spLocks noGrp="1"/>
          </p:cNvSpPr>
          <p:nvPr>
            <p:ph sz="half" idx="1"/>
          </p:nvPr>
        </p:nvSpPr>
        <p:spPr>
          <a:xfrm>
            <a:off x="812976" y="2019299"/>
            <a:ext cx="4995019"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F50CDD9-5742-4A34-BA72-7CCA72D914F4}"/>
              </a:ext>
            </a:extLst>
          </p:cNvPr>
          <p:cNvSpPr>
            <a:spLocks noGrp="1"/>
          </p:cNvSpPr>
          <p:nvPr>
            <p:ph sz="half" idx="2"/>
          </p:nvPr>
        </p:nvSpPr>
        <p:spPr>
          <a:xfrm>
            <a:off x="6293718" y="2019299"/>
            <a:ext cx="5027954" cy="4157663"/>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2783AA-D2AB-4385-A91F-870CB6564611}"/>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6" name="Footer Placeholder 5">
            <a:extLst>
              <a:ext uri="{FF2B5EF4-FFF2-40B4-BE49-F238E27FC236}">
                <a16:creationId xmlns:a16="http://schemas.microsoft.com/office/drawing/2014/main" id="{855AAD9C-5CA2-4DA1-84D3-B1838979F6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1AB3C7-9574-47BC-932D-782BEE9989DA}"/>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265606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C468-781B-4BC5-8DEA-B9EF2BF90DD2}"/>
              </a:ext>
            </a:extLst>
          </p:cNvPr>
          <p:cNvSpPr>
            <a:spLocks noGrp="1"/>
          </p:cNvSpPr>
          <p:nvPr>
            <p:ph type="title"/>
          </p:nvPr>
        </p:nvSpPr>
        <p:spPr>
          <a:xfrm>
            <a:off x="811460" y="369168"/>
            <a:ext cx="10458729" cy="143981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367223F-48E4-491D-AB5D-5FC8A0C566AF}"/>
              </a:ext>
            </a:extLst>
          </p:cNvPr>
          <p:cNvSpPr>
            <a:spLocks noGrp="1"/>
          </p:cNvSpPr>
          <p:nvPr>
            <p:ph type="body" idx="1"/>
          </p:nvPr>
        </p:nvSpPr>
        <p:spPr>
          <a:xfrm>
            <a:off x="800101" y="1843067"/>
            <a:ext cx="5007894"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D6B764-4B87-42FF-ABAA-69B07B88FF40}"/>
              </a:ext>
            </a:extLst>
          </p:cNvPr>
          <p:cNvSpPr>
            <a:spLocks noGrp="1"/>
          </p:cNvSpPr>
          <p:nvPr>
            <p:ph sz="half" idx="2"/>
          </p:nvPr>
        </p:nvSpPr>
        <p:spPr>
          <a:xfrm>
            <a:off x="800101" y="2505075"/>
            <a:ext cx="5007894"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74357B9-406F-4BF9-B8FB-C53421EEF5A6}"/>
              </a:ext>
            </a:extLst>
          </p:cNvPr>
          <p:cNvSpPr>
            <a:spLocks noGrp="1"/>
          </p:cNvSpPr>
          <p:nvPr>
            <p:ph type="body" sz="quarter" idx="3"/>
          </p:nvPr>
        </p:nvSpPr>
        <p:spPr>
          <a:xfrm>
            <a:off x="6276061" y="1843067"/>
            <a:ext cx="4994128" cy="662007"/>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320462B-1939-4DAA-A7DD-6BDC95054A6E}"/>
              </a:ext>
            </a:extLst>
          </p:cNvPr>
          <p:cNvSpPr>
            <a:spLocks noGrp="1"/>
          </p:cNvSpPr>
          <p:nvPr>
            <p:ph sz="quarter" idx="4"/>
          </p:nvPr>
        </p:nvSpPr>
        <p:spPr>
          <a:xfrm>
            <a:off x="6276061" y="2505075"/>
            <a:ext cx="4994128" cy="3684588"/>
          </a:xfrm>
          <a:prstGeom prst="rect">
            <a:avLst/>
          </a:prstGeo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6C938B-C4C2-4FA9-85CA-9CD742CD7523}"/>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8" name="Footer Placeholder 7">
            <a:extLst>
              <a:ext uri="{FF2B5EF4-FFF2-40B4-BE49-F238E27FC236}">
                <a16:creationId xmlns:a16="http://schemas.microsoft.com/office/drawing/2014/main" id="{11AD8886-0D28-4D49-8D43-151D37E948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2FDDE8-E9F8-4B6C-9A40-829617A7C84D}"/>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227485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AE3D8-6C35-428B-B2F2-251FDE10BD20}"/>
              </a:ext>
            </a:extLst>
          </p:cNvPr>
          <p:cNvSpPr>
            <a:spLocks noGrp="1"/>
          </p:cNvSpPr>
          <p:nvPr>
            <p:ph type="title"/>
          </p:nvPr>
        </p:nvSpPr>
        <p:spPr>
          <a:xfrm>
            <a:off x="800100" y="983769"/>
            <a:ext cx="10094770" cy="1180574"/>
          </a:xfrm>
          <a:solidFill>
            <a:schemeClr val="accent1">
              <a:lumMod val="20000"/>
              <a:lumOff val="80000"/>
            </a:schemeClr>
          </a:solidFill>
          <a:effectLst>
            <a:outerShdw dist="165100" dir="18900000" algn="bl" rotWithShape="0">
              <a:prstClr val="black"/>
            </a:outerShdw>
          </a:effectLst>
        </p:spPr>
        <p:txBody>
          <a:bodyPr/>
          <a:lstStyle>
            <a:lvl1pPr marL="18288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4F0B8015-E11A-42CA-AE88-7BD73F87E566}"/>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4" name="Footer Placeholder 3">
            <a:extLst>
              <a:ext uri="{FF2B5EF4-FFF2-40B4-BE49-F238E27FC236}">
                <a16:creationId xmlns:a16="http://schemas.microsoft.com/office/drawing/2014/main" id="{07309078-34CA-45CD-B479-03906A265C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D03258-F989-47B2-A643-A60CD8A77BC8}"/>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19635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DA2F31-48B6-40CE-A364-3CE73FD859B4}"/>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3" name="Footer Placeholder 2">
            <a:extLst>
              <a:ext uri="{FF2B5EF4-FFF2-40B4-BE49-F238E27FC236}">
                <a16:creationId xmlns:a16="http://schemas.microsoft.com/office/drawing/2014/main" id="{117EEA00-F166-41EB-9331-CA99BB70F0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BB051F-F8FC-4FF6-9783-45F9FE7AC302}"/>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1091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8635-A5AF-48F4-8CD2-FB0E01113904}"/>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5E0E-DCC0-4781-A608-962B1241B5AA}"/>
              </a:ext>
            </a:extLst>
          </p:cNvPr>
          <p:cNvSpPr>
            <a:spLocks noGrp="1"/>
          </p:cNvSpPr>
          <p:nvPr>
            <p:ph idx="1"/>
          </p:nvPr>
        </p:nvSpPr>
        <p:spPr>
          <a:xfrm>
            <a:off x="5309826" y="987425"/>
            <a:ext cx="6045562"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21F43E-3D50-4A1C-A289-B3D0DD0E710F}"/>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70E3A-6639-4EA0-8305-C1899DAB49EB}"/>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6" name="Footer Placeholder 5">
            <a:extLst>
              <a:ext uri="{FF2B5EF4-FFF2-40B4-BE49-F238E27FC236}">
                <a16:creationId xmlns:a16="http://schemas.microsoft.com/office/drawing/2014/main" id="{5B6AFD57-4189-42FB-B29E-96366E51B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F5E2EC-8483-4FBC-9D29-C19025FA8F97}"/>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1501292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81-A090-4AE9-9965-B06BDB52BD95}"/>
              </a:ext>
            </a:extLst>
          </p:cNvPr>
          <p:cNvSpPr>
            <a:spLocks noGrp="1"/>
          </p:cNvSpPr>
          <p:nvPr>
            <p:ph type="title"/>
          </p:nvPr>
        </p:nvSpPr>
        <p:spPr>
          <a:xfrm>
            <a:off x="839788" y="987425"/>
            <a:ext cx="3932237" cy="1600200"/>
          </a:xfrm>
        </p:spPr>
        <p:txBody>
          <a:bodyPr anchor="t">
            <a:normAutofit/>
          </a:bodyPr>
          <a:lstStyle>
            <a:lvl1pPr>
              <a:defRPr sz="2800" b="1">
                <a:latin typeface="+mn-lt"/>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839DEF4-262F-4ACF-9B29-3D4B819E7065}"/>
              </a:ext>
            </a:extLst>
          </p:cNvPr>
          <p:cNvSpPr>
            <a:spLocks noGrp="1"/>
          </p:cNvSpPr>
          <p:nvPr>
            <p:ph type="pic" idx="1"/>
          </p:nvPr>
        </p:nvSpPr>
        <p:spPr>
          <a:xfrm>
            <a:off x="5353969" y="987425"/>
            <a:ext cx="569450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4ED7CBB-7A6F-441E-9072-2494B952FA8B}"/>
              </a:ext>
            </a:extLst>
          </p:cNvPr>
          <p:cNvSpPr>
            <a:spLocks noGrp="1"/>
          </p:cNvSpPr>
          <p:nvPr>
            <p:ph type="body" sz="half" idx="2"/>
          </p:nvPr>
        </p:nvSpPr>
        <p:spPr>
          <a:xfrm>
            <a:off x="839788" y="2743200"/>
            <a:ext cx="3932237" cy="31273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159692-77BE-4A7D-AA70-635007A6E92C}"/>
              </a:ext>
            </a:extLst>
          </p:cNvPr>
          <p:cNvSpPr>
            <a:spLocks noGrp="1"/>
          </p:cNvSpPr>
          <p:nvPr>
            <p:ph type="dt" sz="half" idx="10"/>
          </p:nvPr>
        </p:nvSpPr>
        <p:spPr/>
        <p:txBody>
          <a:bodyPr/>
          <a:lstStyle/>
          <a:p>
            <a:fld id="{E6171E64-FE02-4DE5-B72F-53C3706641C3}" type="datetimeFigureOut">
              <a:rPr lang="en-US" smtClean="0"/>
              <a:t>4/22/25</a:t>
            </a:fld>
            <a:endParaRPr lang="en-US"/>
          </a:p>
        </p:txBody>
      </p:sp>
      <p:sp>
        <p:nvSpPr>
          <p:cNvPr id="6" name="Footer Placeholder 5">
            <a:extLst>
              <a:ext uri="{FF2B5EF4-FFF2-40B4-BE49-F238E27FC236}">
                <a16:creationId xmlns:a16="http://schemas.microsoft.com/office/drawing/2014/main" id="{FBB9A4DA-63AF-4D6A-98DB-E1D0AC741E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6B7958-B19B-4C23-A82F-DD4E4B912B29}"/>
              </a:ext>
            </a:extLst>
          </p:cNvPr>
          <p:cNvSpPr>
            <a:spLocks noGrp="1"/>
          </p:cNvSpPr>
          <p:nvPr>
            <p:ph type="sldNum" sz="quarter" idx="12"/>
          </p:nvPr>
        </p:nvSpPr>
        <p:spPr/>
        <p:txBody>
          <a:bodyPr/>
          <a:lstStyle/>
          <a:p>
            <a:fld id="{91F18EF7-BE1E-4ECB-84D4-67C2B4D8F095}" type="slidenum">
              <a:rPr lang="en-US" smtClean="0"/>
              <a:t>‹#›</a:t>
            </a:fld>
            <a:endParaRPr lang="en-US"/>
          </a:p>
        </p:txBody>
      </p:sp>
    </p:spTree>
    <p:extLst>
      <p:ext uri="{BB962C8B-B14F-4D97-AF65-F5344CB8AC3E}">
        <p14:creationId xmlns:p14="http://schemas.microsoft.com/office/powerpoint/2010/main" val="353517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86DAE1-1F65-43B8-A400-95E6DEEDCDFC}"/>
              </a:ext>
            </a:extLst>
          </p:cNvPr>
          <p:cNvSpPr>
            <a:spLocks noGrp="1"/>
          </p:cNvSpPr>
          <p:nvPr>
            <p:ph type="title"/>
          </p:nvPr>
        </p:nvSpPr>
        <p:spPr>
          <a:xfrm>
            <a:off x="808661" y="365125"/>
            <a:ext cx="10357666" cy="14384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D75C993-A44B-4C2D-818E-4C9000BB05C1}"/>
              </a:ext>
            </a:extLst>
          </p:cNvPr>
          <p:cNvSpPr>
            <a:spLocks noGrp="1"/>
          </p:cNvSpPr>
          <p:nvPr>
            <p:ph type="body" idx="1"/>
          </p:nvPr>
        </p:nvSpPr>
        <p:spPr>
          <a:xfrm>
            <a:off x="808662" y="2019299"/>
            <a:ext cx="10357666" cy="41148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5A21B6E-ECC6-47D0-9C14-812B746F1563}"/>
              </a:ext>
            </a:extLst>
          </p:cNvPr>
          <p:cNvSpPr>
            <a:spLocks noGrp="1"/>
          </p:cNvSpPr>
          <p:nvPr>
            <p:ph type="dt" sz="half" idx="2"/>
          </p:nvPr>
        </p:nvSpPr>
        <p:spPr>
          <a:xfrm>
            <a:off x="795014" y="6342042"/>
            <a:ext cx="2743200" cy="365125"/>
          </a:xfrm>
          <a:prstGeom prst="rect">
            <a:avLst/>
          </a:prstGeom>
        </p:spPr>
        <p:txBody>
          <a:bodyPr vert="horz" lIns="91440" tIns="45720" rIns="91440" bIns="45720" rtlCol="0" anchor="ctr"/>
          <a:lstStyle>
            <a:lvl1pPr algn="l">
              <a:defRPr sz="1000" spc="100" baseline="0">
                <a:solidFill>
                  <a:schemeClr val="tx1"/>
                </a:solidFill>
              </a:defRPr>
            </a:lvl1pPr>
          </a:lstStyle>
          <a:p>
            <a:fld id="{E6171E64-FE02-4DE5-B72F-53C3706641C3}" type="datetimeFigureOut">
              <a:rPr lang="en-US" smtClean="0"/>
              <a:t>4/22/25</a:t>
            </a:fld>
            <a:endParaRPr lang="en-US"/>
          </a:p>
        </p:txBody>
      </p:sp>
      <p:sp>
        <p:nvSpPr>
          <p:cNvPr id="5" name="Footer Placeholder 4">
            <a:extLst>
              <a:ext uri="{FF2B5EF4-FFF2-40B4-BE49-F238E27FC236}">
                <a16:creationId xmlns:a16="http://schemas.microsoft.com/office/drawing/2014/main" id="{5209A716-DEA9-48A9-A5BC-0F392D2B49AC}"/>
              </a:ext>
            </a:extLst>
          </p:cNvPr>
          <p:cNvSpPr>
            <a:spLocks noGrp="1"/>
          </p:cNvSpPr>
          <p:nvPr>
            <p:ph type="ftr" sz="quarter" idx="3"/>
          </p:nvPr>
        </p:nvSpPr>
        <p:spPr>
          <a:xfrm>
            <a:off x="7696200" y="6342042"/>
            <a:ext cx="3470128" cy="365125"/>
          </a:xfrm>
          <a:prstGeom prst="rect">
            <a:avLst/>
          </a:prstGeom>
        </p:spPr>
        <p:txBody>
          <a:bodyPr vert="horz" lIns="91440" tIns="45720" rIns="91440" bIns="45720" rtlCol="0" anchor="ctr"/>
          <a:lstStyle>
            <a:lvl1pPr algn="r">
              <a:defRPr sz="1000" spc="5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C09CB69E-A0E4-4558-9C62-4CD8CDD2A501}"/>
              </a:ext>
            </a:extLst>
          </p:cNvPr>
          <p:cNvSpPr>
            <a:spLocks noGrp="1"/>
          </p:cNvSpPr>
          <p:nvPr>
            <p:ph type="sldNum" sz="quarter" idx="4"/>
          </p:nvPr>
        </p:nvSpPr>
        <p:spPr>
          <a:xfrm>
            <a:off x="11166329" y="6342042"/>
            <a:ext cx="526228" cy="365125"/>
          </a:xfrm>
          <a:prstGeom prst="rect">
            <a:avLst/>
          </a:prstGeom>
        </p:spPr>
        <p:txBody>
          <a:bodyPr vert="horz" lIns="91440" tIns="45720" rIns="91440" bIns="45720" rtlCol="0" anchor="ctr"/>
          <a:lstStyle>
            <a:lvl1pPr algn="r">
              <a:defRPr sz="1000" spc="100" baseline="0">
                <a:solidFill>
                  <a:schemeClr val="tx1"/>
                </a:solidFill>
              </a:defRPr>
            </a:lvl1pPr>
          </a:lstStyle>
          <a:p>
            <a:fld id="{91F18EF7-BE1E-4ECB-84D4-67C2B4D8F095}" type="slidenum">
              <a:rPr lang="en-US" smtClean="0"/>
              <a:t>‹#›</a:t>
            </a:fld>
            <a:endParaRPr lang="en-US"/>
          </a:p>
        </p:txBody>
      </p:sp>
      <p:grpSp>
        <p:nvGrpSpPr>
          <p:cNvPr id="7" name="Group 6">
            <a:extLst>
              <a:ext uri="{FF2B5EF4-FFF2-40B4-BE49-F238E27FC236}">
                <a16:creationId xmlns:a16="http://schemas.microsoft.com/office/drawing/2014/main" id="{EB6ECC43-D65E-4A7B-A76B-D278A2184166}"/>
              </a:ext>
            </a:extLst>
          </p:cNvPr>
          <p:cNvGrpSpPr/>
          <p:nvPr/>
        </p:nvGrpSpPr>
        <p:grpSpPr>
          <a:xfrm flipV="1">
            <a:off x="11626076" y="3551521"/>
            <a:ext cx="567782" cy="3306479"/>
            <a:chOff x="11619770" y="-2005"/>
            <a:chExt cx="567782" cy="3306479"/>
          </a:xfrm>
        </p:grpSpPr>
        <p:sp>
          <p:nvSpPr>
            <p:cNvPr id="8" name="Freeform: Shape 7">
              <a:extLst>
                <a:ext uri="{FF2B5EF4-FFF2-40B4-BE49-F238E27FC236}">
                  <a16:creationId xmlns:a16="http://schemas.microsoft.com/office/drawing/2014/main" id="{7EE443C5-5AB9-407B-A8C3-011BB14FEF06}"/>
                </a:ext>
              </a:extLst>
            </p:cNvPr>
            <p:cNvSpPr/>
            <p:nvPr/>
          </p:nvSpPr>
          <p:spPr>
            <a:xfrm flipV="1">
              <a:off x="11619770" y="373807"/>
              <a:ext cx="526228" cy="2930667"/>
            </a:xfrm>
            <a:custGeom>
              <a:avLst/>
              <a:gdLst>
                <a:gd name="connsiteX0" fmla="*/ 757287 w 757287"/>
                <a:gd name="connsiteY0" fmla="*/ 3694096 h 3694096"/>
                <a:gd name="connsiteX1" fmla="*/ 757287 w 757287"/>
                <a:gd name="connsiteY1" fmla="*/ 0 h 3694096"/>
                <a:gd name="connsiteX2" fmla="*/ 0 w 757287"/>
                <a:gd name="connsiteY2" fmla="*/ 0 h 3694096"/>
                <a:gd name="connsiteX3" fmla="*/ 0 w 757287"/>
                <a:gd name="connsiteY3" fmla="*/ 3686094 h 3694096"/>
              </a:gdLst>
              <a:ahLst/>
              <a:cxnLst>
                <a:cxn ang="0">
                  <a:pos x="connsiteX0" y="connsiteY0"/>
                </a:cxn>
                <a:cxn ang="0">
                  <a:pos x="connsiteX1" y="connsiteY1"/>
                </a:cxn>
                <a:cxn ang="0">
                  <a:pos x="connsiteX2" y="connsiteY2"/>
                </a:cxn>
                <a:cxn ang="0">
                  <a:pos x="connsiteX3" y="connsiteY3"/>
                </a:cxn>
              </a:cxnLst>
              <a:rect l="l" t="t" r="r" b="b"/>
              <a:pathLst>
                <a:path w="757287" h="3694096">
                  <a:moveTo>
                    <a:pt x="757287" y="3694096"/>
                  </a:moveTo>
                  <a:lnTo>
                    <a:pt x="757287" y="0"/>
                  </a:lnTo>
                  <a:lnTo>
                    <a:pt x="0" y="0"/>
                  </a:lnTo>
                  <a:lnTo>
                    <a:pt x="0" y="3686094"/>
                  </a:lnTo>
                  <a:close/>
                </a:path>
              </a:pathLst>
            </a:custGeom>
            <a:blipFill dpi="0" rotWithShape="1">
              <a:blip r:embed="rId13">
                <a:extLst>
                  <a:ext uri="{96DAC541-7B7A-43D3-8B79-37D633B846F1}">
                    <asvg:svgBlip xmlns:asvg="http://schemas.microsoft.com/office/drawing/2016/SVG/main" r:embed="rId14"/>
                  </a:ext>
                </a:extLst>
              </a:blip>
              <a:srcRect/>
              <a:tile tx="0" ty="0" sx="6000" sy="6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Rectangle 8">
              <a:extLst>
                <a:ext uri="{FF2B5EF4-FFF2-40B4-BE49-F238E27FC236}">
                  <a16:creationId xmlns:a16="http://schemas.microsoft.com/office/drawing/2014/main" id="{4538C9FA-DA5E-4785-8F4A-CA481A3A6526}"/>
                </a:ext>
                <a:ext uri="{C183D7F6-B498-43B3-948B-1728B52AA6E4}">
                  <adec:decorative xmlns:adec="http://schemas.microsoft.com/office/drawing/2017/decorative" val="1"/>
                </a:ext>
              </a:extLst>
            </p:cNvPr>
            <p:cNvSpPr/>
            <p:nvPr/>
          </p:nvSpPr>
          <p:spPr>
            <a:xfrm flipH="1" flipV="1">
              <a:off x="11980943" y="-2005"/>
              <a:ext cx="206609" cy="2021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237008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SzPct val="85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30000"/>
        </a:lnSpc>
        <a:spcBef>
          <a:spcPts val="500"/>
        </a:spcBef>
        <a:buSzPct val="10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SzPct val="85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SzPct val="100000"/>
        <a:buFont typeface="Avenir Next LT Pro Light" panose="020B0304020202020204" pitchFamily="34" charset="0"/>
        <a:buChar char="–"/>
        <a:defRPr sz="1400" kern="1200">
          <a:solidFill>
            <a:schemeClr val="tx1"/>
          </a:solidFill>
          <a:latin typeface="+mn-lt"/>
          <a:ea typeface="+mn-ea"/>
          <a:cs typeface="+mn-cs"/>
        </a:defRPr>
      </a:lvl4pPr>
      <a:lvl5pPr marL="1188720" indent="-22860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9815A6C-5997-44C6-B5EE-CA7E29AB2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Vector background of vibrant colors splashing">
            <a:extLst>
              <a:ext uri="{FF2B5EF4-FFF2-40B4-BE49-F238E27FC236}">
                <a16:creationId xmlns:a16="http://schemas.microsoft.com/office/drawing/2014/main" id="{B4E42E5C-FDB5-5B6A-4B24-9A4AF0CF6199}"/>
              </a:ext>
            </a:extLst>
          </p:cNvPr>
          <p:cNvPicPr>
            <a:picLocks noChangeAspect="1"/>
          </p:cNvPicPr>
          <p:nvPr/>
        </p:nvPicPr>
        <p:blipFill rotWithShape="1">
          <a:blip r:embed="rId3"/>
          <a:srcRect t="17279"/>
          <a:stretch/>
        </p:blipFill>
        <p:spPr>
          <a:xfrm>
            <a:off x="20" y="10"/>
            <a:ext cx="12191979" cy="6857990"/>
          </a:xfrm>
          <a:prstGeom prst="rect">
            <a:avLst/>
          </a:prstGeom>
        </p:spPr>
      </p:pic>
      <p:sp>
        <p:nvSpPr>
          <p:cNvPr id="11" name="Oval 10">
            <a:extLst>
              <a:ext uri="{FF2B5EF4-FFF2-40B4-BE49-F238E27FC236}">
                <a16:creationId xmlns:a16="http://schemas.microsoft.com/office/drawing/2014/main" id="{CC3B9006-4406-4E2F-8B42-6A968FCC8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64287" y="1168273"/>
            <a:ext cx="4527613" cy="4527613"/>
          </a:xfrm>
          <a:prstGeom prst="ellipse">
            <a:avLst/>
          </a:prstGeom>
          <a:solidFill>
            <a:schemeClr val="accent1">
              <a:lumMod val="20000"/>
              <a:lumOff val="80000"/>
            </a:schemeClr>
          </a:solidFill>
          <a:ln>
            <a:noFill/>
          </a:ln>
          <a:effectLst>
            <a:outerShdw dist="165100" dir="1320000" algn="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672582-7B42-A4BA-2773-512B82F01920}"/>
              </a:ext>
            </a:extLst>
          </p:cNvPr>
          <p:cNvSpPr>
            <a:spLocks noGrp="1"/>
          </p:cNvSpPr>
          <p:nvPr>
            <p:ph type="ctrTitle"/>
          </p:nvPr>
        </p:nvSpPr>
        <p:spPr>
          <a:xfrm>
            <a:off x="7254240" y="2931161"/>
            <a:ext cx="3835399" cy="2026920"/>
          </a:xfrm>
        </p:spPr>
        <p:txBody>
          <a:bodyPr anchor="ctr">
            <a:normAutofit/>
          </a:bodyPr>
          <a:lstStyle/>
          <a:p>
            <a:pPr algn="ctr"/>
            <a:r>
              <a:rPr lang="en-US" sz="3200" dirty="0" err="1">
                <a:solidFill>
                  <a:srgbClr val="000000"/>
                </a:solidFill>
              </a:rPr>
              <a:t>SearcherCentric</a:t>
            </a:r>
            <a:r>
              <a:rPr lang="en-US" sz="3200" dirty="0">
                <a:solidFill>
                  <a:srgbClr val="000000"/>
                </a:solidFill>
              </a:rPr>
              <a:t> Search</a:t>
            </a:r>
          </a:p>
        </p:txBody>
      </p:sp>
      <p:sp>
        <p:nvSpPr>
          <p:cNvPr id="3" name="Subtitle 2">
            <a:extLst>
              <a:ext uri="{FF2B5EF4-FFF2-40B4-BE49-F238E27FC236}">
                <a16:creationId xmlns:a16="http://schemas.microsoft.com/office/drawing/2014/main" id="{A6CA65BE-15E6-F983-93B0-FE65FA983C95}"/>
              </a:ext>
            </a:extLst>
          </p:cNvPr>
          <p:cNvSpPr>
            <a:spLocks noGrp="1"/>
          </p:cNvSpPr>
          <p:nvPr>
            <p:ph type="subTitle" idx="1"/>
          </p:nvPr>
        </p:nvSpPr>
        <p:spPr>
          <a:xfrm>
            <a:off x="7572899" y="1746344"/>
            <a:ext cx="3110389" cy="914494"/>
          </a:xfrm>
        </p:spPr>
        <p:txBody>
          <a:bodyPr anchor="b">
            <a:normAutofit fontScale="92500" lnSpcReduction="10000"/>
          </a:bodyPr>
          <a:lstStyle/>
          <a:p>
            <a:pPr algn="ctr"/>
            <a:r>
              <a:rPr lang="en-US" dirty="0">
                <a:solidFill>
                  <a:srgbClr val="000000"/>
                </a:solidFill>
              </a:rPr>
              <a:t>Distributed Search, but Fast</a:t>
            </a:r>
          </a:p>
        </p:txBody>
      </p:sp>
    </p:spTree>
    <p:extLst>
      <p:ext uri="{BB962C8B-B14F-4D97-AF65-F5344CB8AC3E}">
        <p14:creationId xmlns:p14="http://schemas.microsoft.com/office/powerpoint/2010/main" val="6005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14EE12-57C8-7DE6-A336-A4AE22B2735B}"/>
              </a:ext>
            </a:extLst>
          </p:cNvPr>
          <p:cNvSpPr>
            <a:spLocks noGrp="1"/>
          </p:cNvSpPr>
          <p:nvPr>
            <p:ph idx="1"/>
          </p:nvPr>
        </p:nvSpPr>
        <p:spPr>
          <a:xfrm>
            <a:off x="808662" y="2404997"/>
            <a:ext cx="10357666" cy="3729103"/>
          </a:xfrm>
        </p:spPr>
        <p:txBody>
          <a:bodyPr/>
          <a:lstStyle/>
          <a:p>
            <a:pPr marL="0" indent="0">
              <a:buNone/>
            </a:pPr>
            <a:r>
              <a:rPr lang="en-US" sz="2800" dirty="0"/>
              <a:t>“We believe that implementing a </a:t>
            </a:r>
            <a:r>
              <a:rPr lang="en-US" sz="2800" b="1" u="sng" dirty="0"/>
              <a:t>server-side querying </a:t>
            </a:r>
            <a:r>
              <a:rPr lang="en-US" sz="2800" dirty="0"/>
              <a:t>paradigm will significantly enhance search component performance”</a:t>
            </a:r>
            <a:endParaRPr lang="en-US" dirty="0"/>
          </a:p>
        </p:txBody>
      </p:sp>
    </p:spTree>
    <p:extLst>
      <p:ext uri="{BB962C8B-B14F-4D97-AF65-F5344CB8AC3E}">
        <p14:creationId xmlns:p14="http://schemas.microsoft.com/office/powerpoint/2010/main" val="1501078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48CB-5E52-A862-3861-248E9E685DCF}"/>
              </a:ext>
            </a:extLst>
          </p:cNvPr>
          <p:cNvSpPr>
            <a:spLocks noGrp="1"/>
          </p:cNvSpPr>
          <p:nvPr>
            <p:ph type="title"/>
          </p:nvPr>
        </p:nvSpPr>
        <p:spPr>
          <a:xfrm>
            <a:off x="3649191" y="1580282"/>
            <a:ext cx="4893617" cy="3697436"/>
          </a:xfrm>
        </p:spPr>
        <p:txBody>
          <a:bodyPr>
            <a:normAutofit fontScale="90000"/>
          </a:bodyPr>
          <a:lstStyle/>
          <a:p>
            <a:r>
              <a:rPr lang="en-US" sz="3600" dirty="0"/>
              <a:t>Request count and duration </a:t>
            </a:r>
            <a:r>
              <a:rPr lang="en-US" sz="3600" b="1" u="sng" dirty="0"/>
              <a:t>remains constant</a:t>
            </a:r>
            <a:r>
              <a:rPr lang="en-US" sz="3600" dirty="0"/>
              <a:t> as Pod quantity increases</a:t>
            </a:r>
          </a:p>
        </p:txBody>
      </p:sp>
    </p:spTree>
    <p:extLst>
      <p:ext uri="{BB962C8B-B14F-4D97-AF65-F5344CB8AC3E}">
        <p14:creationId xmlns:p14="http://schemas.microsoft.com/office/powerpoint/2010/main" val="2197846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D50D-D4ED-6719-3929-4BDA661A50D2}"/>
              </a:ext>
            </a:extLst>
          </p:cNvPr>
          <p:cNvSpPr>
            <a:spLocks noGrp="1"/>
          </p:cNvSpPr>
          <p:nvPr>
            <p:ph type="ctrTitle"/>
          </p:nvPr>
        </p:nvSpPr>
        <p:spPr>
          <a:xfrm>
            <a:off x="1290181" y="1271391"/>
            <a:ext cx="10333971" cy="4315217"/>
          </a:xfrm>
        </p:spPr>
        <p:txBody>
          <a:bodyPr>
            <a:noAutofit/>
          </a:bodyPr>
          <a:lstStyle/>
          <a:p>
            <a:r>
              <a:rPr lang="en-US" dirty="0"/>
              <a:t>Search in an ecosystem with </a:t>
            </a:r>
            <a:r>
              <a:rPr lang="en-US" b="1" u="sng" dirty="0"/>
              <a:t>two pod providers </a:t>
            </a:r>
            <a:r>
              <a:rPr lang="en-US" dirty="0"/>
              <a:t>should be roughly the same as search in an ecosystem with </a:t>
            </a:r>
            <a:r>
              <a:rPr lang="en-US" b="1" u="sng" dirty="0"/>
              <a:t>millions of pod providers</a:t>
            </a:r>
          </a:p>
        </p:txBody>
      </p:sp>
    </p:spTree>
    <p:extLst>
      <p:ext uri="{BB962C8B-B14F-4D97-AF65-F5344CB8AC3E}">
        <p14:creationId xmlns:p14="http://schemas.microsoft.com/office/powerpoint/2010/main" val="10256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0" name="Group 269">
            <a:extLst>
              <a:ext uri="{FF2B5EF4-FFF2-40B4-BE49-F238E27FC236}">
                <a16:creationId xmlns:a16="http://schemas.microsoft.com/office/drawing/2014/main" id="{EC194B23-AA3E-C33D-1633-611495DEB65E}"/>
              </a:ext>
            </a:extLst>
          </p:cNvPr>
          <p:cNvGrpSpPr/>
          <p:nvPr/>
        </p:nvGrpSpPr>
        <p:grpSpPr>
          <a:xfrm>
            <a:off x="626299" y="811060"/>
            <a:ext cx="4773453" cy="4828779"/>
            <a:chOff x="626299" y="811060"/>
            <a:chExt cx="4773453" cy="4828779"/>
          </a:xfrm>
        </p:grpSpPr>
        <p:sp>
          <p:nvSpPr>
            <p:cNvPr id="6" name="Rectangle 5">
              <a:extLst>
                <a:ext uri="{FF2B5EF4-FFF2-40B4-BE49-F238E27FC236}">
                  <a16:creationId xmlns:a16="http://schemas.microsoft.com/office/drawing/2014/main" id="{BACC84FD-C44C-6884-8C0B-844F1C272EBA}"/>
                </a:ext>
              </a:extLst>
            </p:cNvPr>
            <p:cNvSpPr/>
            <p:nvPr/>
          </p:nvSpPr>
          <p:spPr>
            <a:xfrm>
              <a:off x="626300" y="811060"/>
              <a:ext cx="2680571" cy="2307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a:extLst>
                <a:ext uri="{FF2B5EF4-FFF2-40B4-BE49-F238E27FC236}">
                  <a16:creationId xmlns:a16="http://schemas.microsoft.com/office/drawing/2014/main" id="{2C6A559E-E341-BE5A-2348-5CA1DED98412}"/>
                </a:ext>
              </a:extLst>
            </p:cNvPr>
            <p:cNvGrpSpPr/>
            <p:nvPr/>
          </p:nvGrpSpPr>
          <p:grpSpPr>
            <a:xfrm>
              <a:off x="701455" y="897176"/>
              <a:ext cx="1365340" cy="2123160"/>
              <a:chOff x="701455" y="897176"/>
              <a:chExt cx="701461" cy="2123160"/>
            </a:xfrm>
            <a:solidFill>
              <a:schemeClr val="bg1"/>
            </a:solidFill>
          </p:grpSpPr>
          <p:sp>
            <p:nvSpPr>
              <p:cNvPr id="7" name="Folded Corner 6">
                <a:extLst>
                  <a:ext uri="{FF2B5EF4-FFF2-40B4-BE49-F238E27FC236}">
                    <a16:creationId xmlns:a16="http://schemas.microsoft.com/office/drawing/2014/main" id="{CA80E41F-2195-17AF-29B1-0EF2192C363A}"/>
                  </a:ext>
                </a:extLst>
              </p:cNvPr>
              <p:cNvSpPr/>
              <p:nvPr/>
            </p:nvSpPr>
            <p:spPr>
              <a:xfrm rot="10800000">
                <a:off x="701458" y="897176"/>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lded Corner 7">
                <a:extLst>
                  <a:ext uri="{FF2B5EF4-FFF2-40B4-BE49-F238E27FC236}">
                    <a16:creationId xmlns:a16="http://schemas.microsoft.com/office/drawing/2014/main" id="{6A0C5B19-A884-D553-96C9-E83D7EDECBDD}"/>
                  </a:ext>
                </a:extLst>
              </p:cNvPr>
              <p:cNvSpPr/>
              <p:nvPr/>
            </p:nvSpPr>
            <p:spPr>
              <a:xfrm rot="10800000">
                <a:off x="701458" y="983292"/>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lded Corner 8">
                <a:extLst>
                  <a:ext uri="{FF2B5EF4-FFF2-40B4-BE49-F238E27FC236}">
                    <a16:creationId xmlns:a16="http://schemas.microsoft.com/office/drawing/2014/main" id="{54AB9023-363F-56B1-DFBD-7933141B8BC2}"/>
                  </a:ext>
                </a:extLst>
              </p:cNvPr>
              <p:cNvSpPr/>
              <p:nvPr/>
            </p:nvSpPr>
            <p:spPr>
              <a:xfrm rot="10800000">
                <a:off x="701457" y="1069408"/>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lded Corner 9">
                <a:extLst>
                  <a:ext uri="{FF2B5EF4-FFF2-40B4-BE49-F238E27FC236}">
                    <a16:creationId xmlns:a16="http://schemas.microsoft.com/office/drawing/2014/main" id="{C3628F00-2C50-7CBF-71F6-6C1C34F01A00}"/>
                  </a:ext>
                </a:extLst>
              </p:cNvPr>
              <p:cNvSpPr/>
              <p:nvPr/>
            </p:nvSpPr>
            <p:spPr>
              <a:xfrm rot="10800000">
                <a:off x="701457" y="1155524"/>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lded Corner 10">
                <a:extLst>
                  <a:ext uri="{FF2B5EF4-FFF2-40B4-BE49-F238E27FC236}">
                    <a16:creationId xmlns:a16="http://schemas.microsoft.com/office/drawing/2014/main" id="{CBC4E716-47A3-AD5E-5FE9-12BF91266158}"/>
                  </a:ext>
                </a:extLst>
              </p:cNvPr>
              <p:cNvSpPr/>
              <p:nvPr/>
            </p:nvSpPr>
            <p:spPr>
              <a:xfrm rot="10800000">
                <a:off x="701455" y="1241640"/>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lded Corner 11">
                <a:extLst>
                  <a:ext uri="{FF2B5EF4-FFF2-40B4-BE49-F238E27FC236}">
                    <a16:creationId xmlns:a16="http://schemas.microsoft.com/office/drawing/2014/main" id="{9089D496-6831-8B88-318A-5EE6F2B6CA67}"/>
                  </a:ext>
                </a:extLst>
              </p:cNvPr>
              <p:cNvSpPr/>
              <p:nvPr/>
            </p:nvSpPr>
            <p:spPr>
              <a:xfrm rot="10800000">
                <a:off x="701458" y="1327756"/>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lded Corner 12">
                <a:extLst>
                  <a:ext uri="{FF2B5EF4-FFF2-40B4-BE49-F238E27FC236}">
                    <a16:creationId xmlns:a16="http://schemas.microsoft.com/office/drawing/2014/main" id="{CCBE73E4-72EC-B602-9916-83E94D198E3B}"/>
                  </a:ext>
                </a:extLst>
              </p:cNvPr>
              <p:cNvSpPr/>
              <p:nvPr/>
            </p:nvSpPr>
            <p:spPr>
              <a:xfrm rot="10800000">
                <a:off x="701458" y="1413872"/>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lded Corner 13">
                <a:extLst>
                  <a:ext uri="{FF2B5EF4-FFF2-40B4-BE49-F238E27FC236}">
                    <a16:creationId xmlns:a16="http://schemas.microsoft.com/office/drawing/2014/main" id="{5E493313-3221-31EA-99FA-5AD0D6D3F2D1}"/>
                  </a:ext>
                </a:extLst>
              </p:cNvPr>
              <p:cNvSpPr/>
              <p:nvPr/>
            </p:nvSpPr>
            <p:spPr>
              <a:xfrm rot="10800000">
                <a:off x="701457" y="1499988"/>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lded Corner 14">
                <a:extLst>
                  <a:ext uri="{FF2B5EF4-FFF2-40B4-BE49-F238E27FC236}">
                    <a16:creationId xmlns:a16="http://schemas.microsoft.com/office/drawing/2014/main" id="{38C343C2-5477-7CF5-3C09-8240B418C569}"/>
                  </a:ext>
                </a:extLst>
              </p:cNvPr>
              <p:cNvSpPr/>
              <p:nvPr/>
            </p:nvSpPr>
            <p:spPr>
              <a:xfrm rot="10800000">
                <a:off x="701457" y="1586104"/>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lded Corner 15">
                <a:extLst>
                  <a:ext uri="{FF2B5EF4-FFF2-40B4-BE49-F238E27FC236}">
                    <a16:creationId xmlns:a16="http://schemas.microsoft.com/office/drawing/2014/main" id="{E61BD6A6-5F4E-1BD2-86C3-A054DD8A605B}"/>
                  </a:ext>
                </a:extLst>
              </p:cNvPr>
              <p:cNvSpPr/>
              <p:nvPr/>
            </p:nvSpPr>
            <p:spPr>
              <a:xfrm rot="10800000">
                <a:off x="701455" y="1672220"/>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olded Corner 16">
                <a:extLst>
                  <a:ext uri="{FF2B5EF4-FFF2-40B4-BE49-F238E27FC236}">
                    <a16:creationId xmlns:a16="http://schemas.microsoft.com/office/drawing/2014/main" id="{FD6E5EC3-3952-9A04-3C63-749B6CFCDA71}"/>
                  </a:ext>
                </a:extLst>
              </p:cNvPr>
              <p:cNvSpPr/>
              <p:nvPr/>
            </p:nvSpPr>
            <p:spPr>
              <a:xfrm rot="10800000">
                <a:off x="701458" y="1786524"/>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lded Corner 17">
                <a:extLst>
                  <a:ext uri="{FF2B5EF4-FFF2-40B4-BE49-F238E27FC236}">
                    <a16:creationId xmlns:a16="http://schemas.microsoft.com/office/drawing/2014/main" id="{96C07480-8BB7-AF93-B754-D03A3D64FC5F}"/>
                  </a:ext>
                </a:extLst>
              </p:cNvPr>
              <p:cNvSpPr/>
              <p:nvPr/>
            </p:nvSpPr>
            <p:spPr>
              <a:xfrm rot="10800000">
                <a:off x="701458" y="1872640"/>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olded Corner 18">
                <a:extLst>
                  <a:ext uri="{FF2B5EF4-FFF2-40B4-BE49-F238E27FC236}">
                    <a16:creationId xmlns:a16="http://schemas.microsoft.com/office/drawing/2014/main" id="{B32308C4-F95C-9442-8B90-C660FEC0CCC9}"/>
                  </a:ext>
                </a:extLst>
              </p:cNvPr>
              <p:cNvSpPr/>
              <p:nvPr/>
            </p:nvSpPr>
            <p:spPr>
              <a:xfrm rot="10800000">
                <a:off x="701457" y="1958756"/>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olded Corner 19">
                <a:extLst>
                  <a:ext uri="{FF2B5EF4-FFF2-40B4-BE49-F238E27FC236}">
                    <a16:creationId xmlns:a16="http://schemas.microsoft.com/office/drawing/2014/main" id="{8D16115C-B7AA-4A4A-40E8-919DEBD4D864}"/>
                  </a:ext>
                </a:extLst>
              </p:cNvPr>
              <p:cNvSpPr/>
              <p:nvPr/>
            </p:nvSpPr>
            <p:spPr>
              <a:xfrm rot="10800000">
                <a:off x="701457" y="2044872"/>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lded Corner 20">
                <a:extLst>
                  <a:ext uri="{FF2B5EF4-FFF2-40B4-BE49-F238E27FC236}">
                    <a16:creationId xmlns:a16="http://schemas.microsoft.com/office/drawing/2014/main" id="{7F82CCD6-5A40-A53D-33C2-A9BFA2CC813E}"/>
                  </a:ext>
                </a:extLst>
              </p:cNvPr>
              <p:cNvSpPr/>
              <p:nvPr/>
            </p:nvSpPr>
            <p:spPr>
              <a:xfrm rot="10800000">
                <a:off x="701455" y="2130988"/>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F890DF1-F4B4-EB46-F1CA-B687AE2F1606}"/>
                </a:ext>
              </a:extLst>
            </p:cNvPr>
            <p:cNvSpPr txBox="1"/>
            <p:nvPr/>
          </p:nvSpPr>
          <p:spPr>
            <a:xfrm>
              <a:off x="794198" y="2558720"/>
              <a:ext cx="1272592" cy="369332"/>
            </a:xfrm>
            <a:prstGeom prst="rect">
              <a:avLst/>
            </a:prstGeom>
            <a:noFill/>
          </p:spPr>
          <p:txBody>
            <a:bodyPr wrap="none" rtlCol="0">
              <a:spAutoFit/>
            </a:bodyPr>
            <a:lstStyle/>
            <a:p>
              <a:r>
                <a:rPr lang="en-US" dirty="0"/>
                <a:t>500k Pods</a:t>
              </a:r>
            </a:p>
          </p:txBody>
        </p:sp>
        <p:sp>
          <p:nvSpPr>
            <p:cNvPr id="24" name="TextBox 23">
              <a:extLst>
                <a:ext uri="{FF2B5EF4-FFF2-40B4-BE49-F238E27FC236}">
                  <a16:creationId xmlns:a16="http://schemas.microsoft.com/office/drawing/2014/main" id="{60874D10-E6CA-28EC-8234-ED07095BAAA3}"/>
                </a:ext>
              </a:extLst>
            </p:cNvPr>
            <p:cNvSpPr txBox="1"/>
            <p:nvPr/>
          </p:nvSpPr>
          <p:spPr>
            <a:xfrm>
              <a:off x="2141943" y="1860206"/>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grpSp>
          <p:nvGrpSpPr>
            <p:cNvPr id="26" name="Group 25">
              <a:extLst>
                <a:ext uri="{FF2B5EF4-FFF2-40B4-BE49-F238E27FC236}">
                  <a16:creationId xmlns:a16="http://schemas.microsoft.com/office/drawing/2014/main" id="{9A1587E6-4D36-9F37-CEFE-05487D54FD77}"/>
                </a:ext>
              </a:extLst>
            </p:cNvPr>
            <p:cNvGrpSpPr/>
            <p:nvPr/>
          </p:nvGrpSpPr>
          <p:grpSpPr>
            <a:xfrm>
              <a:off x="626299" y="3331918"/>
              <a:ext cx="2680571" cy="2307921"/>
              <a:chOff x="626300" y="811060"/>
              <a:chExt cx="2680571" cy="2307921"/>
            </a:xfrm>
          </p:grpSpPr>
          <p:sp>
            <p:nvSpPr>
              <p:cNvPr id="27" name="Rectangle 26">
                <a:extLst>
                  <a:ext uri="{FF2B5EF4-FFF2-40B4-BE49-F238E27FC236}">
                    <a16:creationId xmlns:a16="http://schemas.microsoft.com/office/drawing/2014/main" id="{BC8388F4-A5BB-EFA6-E8DA-FDF280DE3119}"/>
                  </a:ext>
                </a:extLst>
              </p:cNvPr>
              <p:cNvSpPr/>
              <p:nvPr/>
            </p:nvSpPr>
            <p:spPr>
              <a:xfrm>
                <a:off x="626300" y="811060"/>
                <a:ext cx="2680571" cy="230792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054CCC9-FB0D-39D1-E9EF-28C167A2B762}"/>
                  </a:ext>
                </a:extLst>
              </p:cNvPr>
              <p:cNvGrpSpPr/>
              <p:nvPr/>
            </p:nvGrpSpPr>
            <p:grpSpPr>
              <a:xfrm>
                <a:off x="701455" y="897176"/>
                <a:ext cx="1365340" cy="2123160"/>
                <a:chOff x="701455" y="897176"/>
                <a:chExt cx="701461" cy="2123160"/>
              </a:xfrm>
              <a:solidFill>
                <a:schemeClr val="bg1"/>
              </a:solidFill>
            </p:grpSpPr>
            <p:sp>
              <p:nvSpPr>
                <p:cNvPr id="31" name="Folded Corner 30">
                  <a:extLst>
                    <a:ext uri="{FF2B5EF4-FFF2-40B4-BE49-F238E27FC236}">
                      <a16:creationId xmlns:a16="http://schemas.microsoft.com/office/drawing/2014/main" id="{F29BEFB1-A185-95DB-474E-0AE6650E4CE9}"/>
                    </a:ext>
                  </a:extLst>
                </p:cNvPr>
                <p:cNvSpPr/>
                <p:nvPr/>
              </p:nvSpPr>
              <p:spPr>
                <a:xfrm rot="10800000">
                  <a:off x="701458" y="897176"/>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olded Corner 31">
                  <a:extLst>
                    <a:ext uri="{FF2B5EF4-FFF2-40B4-BE49-F238E27FC236}">
                      <a16:creationId xmlns:a16="http://schemas.microsoft.com/office/drawing/2014/main" id="{2C913F42-6669-E08C-E65B-B6A5AE6A5CF3}"/>
                    </a:ext>
                  </a:extLst>
                </p:cNvPr>
                <p:cNvSpPr/>
                <p:nvPr/>
              </p:nvSpPr>
              <p:spPr>
                <a:xfrm rot="10800000">
                  <a:off x="701458" y="983292"/>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olded Corner 32">
                  <a:extLst>
                    <a:ext uri="{FF2B5EF4-FFF2-40B4-BE49-F238E27FC236}">
                      <a16:creationId xmlns:a16="http://schemas.microsoft.com/office/drawing/2014/main" id="{0C57055B-FE44-8D80-D864-23D7C38B238C}"/>
                    </a:ext>
                  </a:extLst>
                </p:cNvPr>
                <p:cNvSpPr/>
                <p:nvPr/>
              </p:nvSpPr>
              <p:spPr>
                <a:xfrm rot="10800000">
                  <a:off x="701457" y="1069408"/>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olded Corner 33">
                  <a:extLst>
                    <a:ext uri="{FF2B5EF4-FFF2-40B4-BE49-F238E27FC236}">
                      <a16:creationId xmlns:a16="http://schemas.microsoft.com/office/drawing/2014/main" id="{A47190E4-65DD-AAE6-0802-E20538A284D4}"/>
                    </a:ext>
                  </a:extLst>
                </p:cNvPr>
                <p:cNvSpPr/>
                <p:nvPr/>
              </p:nvSpPr>
              <p:spPr>
                <a:xfrm rot="10800000">
                  <a:off x="701457" y="1155524"/>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olded Corner 34">
                  <a:extLst>
                    <a:ext uri="{FF2B5EF4-FFF2-40B4-BE49-F238E27FC236}">
                      <a16:creationId xmlns:a16="http://schemas.microsoft.com/office/drawing/2014/main" id="{6F350EFE-A943-2CA5-C25A-841C90DE9668}"/>
                    </a:ext>
                  </a:extLst>
                </p:cNvPr>
                <p:cNvSpPr/>
                <p:nvPr/>
              </p:nvSpPr>
              <p:spPr>
                <a:xfrm rot="10800000">
                  <a:off x="701455" y="1241640"/>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olded Corner 35">
                  <a:extLst>
                    <a:ext uri="{FF2B5EF4-FFF2-40B4-BE49-F238E27FC236}">
                      <a16:creationId xmlns:a16="http://schemas.microsoft.com/office/drawing/2014/main" id="{AAE9193E-4F44-DD5C-ABD2-959CA70F0763}"/>
                    </a:ext>
                  </a:extLst>
                </p:cNvPr>
                <p:cNvSpPr/>
                <p:nvPr/>
              </p:nvSpPr>
              <p:spPr>
                <a:xfrm rot="10800000">
                  <a:off x="701458" y="1327756"/>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olded Corner 36">
                  <a:extLst>
                    <a:ext uri="{FF2B5EF4-FFF2-40B4-BE49-F238E27FC236}">
                      <a16:creationId xmlns:a16="http://schemas.microsoft.com/office/drawing/2014/main" id="{797A683C-8EBD-E00E-6029-9292D1F61276}"/>
                    </a:ext>
                  </a:extLst>
                </p:cNvPr>
                <p:cNvSpPr/>
                <p:nvPr/>
              </p:nvSpPr>
              <p:spPr>
                <a:xfrm rot="10800000">
                  <a:off x="701458" y="1413872"/>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olded Corner 37">
                  <a:extLst>
                    <a:ext uri="{FF2B5EF4-FFF2-40B4-BE49-F238E27FC236}">
                      <a16:creationId xmlns:a16="http://schemas.microsoft.com/office/drawing/2014/main" id="{FBF5E6FD-79CB-38A2-FCC5-6A51C7C4AE89}"/>
                    </a:ext>
                  </a:extLst>
                </p:cNvPr>
                <p:cNvSpPr/>
                <p:nvPr/>
              </p:nvSpPr>
              <p:spPr>
                <a:xfrm rot="10800000">
                  <a:off x="701457" y="1499988"/>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olded Corner 38">
                  <a:extLst>
                    <a:ext uri="{FF2B5EF4-FFF2-40B4-BE49-F238E27FC236}">
                      <a16:creationId xmlns:a16="http://schemas.microsoft.com/office/drawing/2014/main" id="{7187603B-5684-64C8-9A89-FB6BD2085C07}"/>
                    </a:ext>
                  </a:extLst>
                </p:cNvPr>
                <p:cNvSpPr/>
                <p:nvPr/>
              </p:nvSpPr>
              <p:spPr>
                <a:xfrm rot="10800000">
                  <a:off x="701457" y="1586104"/>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olded Corner 39">
                  <a:extLst>
                    <a:ext uri="{FF2B5EF4-FFF2-40B4-BE49-F238E27FC236}">
                      <a16:creationId xmlns:a16="http://schemas.microsoft.com/office/drawing/2014/main" id="{059A46C7-EC9A-F991-5682-CE0E578A7A40}"/>
                    </a:ext>
                  </a:extLst>
                </p:cNvPr>
                <p:cNvSpPr/>
                <p:nvPr/>
              </p:nvSpPr>
              <p:spPr>
                <a:xfrm rot="10800000">
                  <a:off x="701455" y="1672220"/>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olded Corner 40">
                  <a:extLst>
                    <a:ext uri="{FF2B5EF4-FFF2-40B4-BE49-F238E27FC236}">
                      <a16:creationId xmlns:a16="http://schemas.microsoft.com/office/drawing/2014/main" id="{4B7BEB6C-67A7-0277-56F9-E9682A31EE8D}"/>
                    </a:ext>
                  </a:extLst>
                </p:cNvPr>
                <p:cNvSpPr/>
                <p:nvPr/>
              </p:nvSpPr>
              <p:spPr>
                <a:xfrm rot="10800000">
                  <a:off x="701458" y="1786524"/>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olded Corner 41">
                  <a:extLst>
                    <a:ext uri="{FF2B5EF4-FFF2-40B4-BE49-F238E27FC236}">
                      <a16:creationId xmlns:a16="http://schemas.microsoft.com/office/drawing/2014/main" id="{21A71625-7CD4-F221-5190-0B7458F31EE8}"/>
                    </a:ext>
                  </a:extLst>
                </p:cNvPr>
                <p:cNvSpPr/>
                <p:nvPr/>
              </p:nvSpPr>
              <p:spPr>
                <a:xfrm rot="10800000">
                  <a:off x="701458" y="1872640"/>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olded Corner 42">
                  <a:extLst>
                    <a:ext uri="{FF2B5EF4-FFF2-40B4-BE49-F238E27FC236}">
                      <a16:creationId xmlns:a16="http://schemas.microsoft.com/office/drawing/2014/main" id="{DEF9927C-67F7-2B27-3CEB-601BFF6207D7}"/>
                    </a:ext>
                  </a:extLst>
                </p:cNvPr>
                <p:cNvSpPr/>
                <p:nvPr/>
              </p:nvSpPr>
              <p:spPr>
                <a:xfrm rot="10800000">
                  <a:off x="701457" y="1958756"/>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olded Corner 43">
                  <a:extLst>
                    <a:ext uri="{FF2B5EF4-FFF2-40B4-BE49-F238E27FC236}">
                      <a16:creationId xmlns:a16="http://schemas.microsoft.com/office/drawing/2014/main" id="{787465DE-925E-5490-DE66-25F50BDFA56E}"/>
                    </a:ext>
                  </a:extLst>
                </p:cNvPr>
                <p:cNvSpPr/>
                <p:nvPr/>
              </p:nvSpPr>
              <p:spPr>
                <a:xfrm rot="10800000">
                  <a:off x="701457" y="2044872"/>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olded Corner 44">
                  <a:extLst>
                    <a:ext uri="{FF2B5EF4-FFF2-40B4-BE49-F238E27FC236}">
                      <a16:creationId xmlns:a16="http://schemas.microsoft.com/office/drawing/2014/main" id="{7178850F-6888-C85F-C8F2-78AA051A3B8C}"/>
                    </a:ext>
                  </a:extLst>
                </p:cNvPr>
                <p:cNvSpPr/>
                <p:nvPr/>
              </p:nvSpPr>
              <p:spPr>
                <a:xfrm rot="10800000">
                  <a:off x="701455" y="2130988"/>
                  <a:ext cx="701458" cy="889348"/>
                </a:xfrm>
                <a:prstGeom prst="foldedCorner">
                  <a:avLst>
                    <a:gd name="adj" fmla="val 50000"/>
                  </a:avLst>
                </a:prstGeom>
                <a:gr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22666BBF-5032-0805-7E24-CE2F8E874EC1}"/>
                  </a:ext>
                </a:extLst>
              </p:cNvPr>
              <p:cNvSpPr txBox="1"/>
              <p:nvPr/>
            </p:nvSpPr>
            <p:spPr>
              <a:xfrm>
                <a:off x="794198" y="2558720"/>
                <a:ext cx="1272592" cy="369332"/>
              </a:xfrm>
              <a:prstGeom prst="rect">
                <a:avLst/>
              </a:prstGeom>
              <a:noFill/>
            </p:spPr>
            <p:txBody>
              <a:bodyPr wrap="none" rtlCol="0">
                <a:spAutoFit/>
              </a:bodyPr>
              <a:lstStyle/>
              <a:p>
                <a:r>
                  <a:rPr lang="en-US" dirty="0"/>
                  <a:t>500k Pods</a:t>
                </a:r>
              </a:p>
            </p:txBody>
          </p:sp>
          <p:sp>
            <p:nvSpPr>
              <p:cNvPr id="30" name="TextBox 29">
                <a:extLst>
                  <a:ext uri="{FF2B5EF4-FFF2-40B4-BE49-F238E27FC236}">
                    <a16:creationId xmlns:a16="http://schemas.microsoft.com/office/drawing/2014/main" id="{9BA5F932-9634-A7C1-8155-AF8302354A4A}"/>
                  </a:ext>
                </a:extLst>
              </p:cNvPr>
              <p:cNvSpPr txBox="1"/>
              <p:nvPr/>
            </p:nvSpPr>
            <p:spPr>
              <a:xfrm>
                <a:off x="2141943" y="1860206"/>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grpSp>
        <p:sp>
          <p:nvSpPr>
            <p:cNvPr id="46" name="TextBox 45">
              <a:extLst>
                <a:ext uri="{FF2B5EF4-FFF2-40B4-BE49-F238E27FC236}">
                  <a16:creationId xmlns:a16="http://schemas.microsoft.com/office/drawing/2014/main" id="{F43F68ED-C35F-56A3-053D-007BD57710FA}"/>
                </a:ext>
              </a:extLst>
            </p:cNvPr>
            <p:cNvSpPr txBox="1"/>
            <p:nvPr/>
          </p:nvSpPr>
          <p:spPr>
            <a:xfrm>
              <a:off x="4110617" y="2928052"/>
              <a:ext cx="1289135" cy="584775"/>
            </a:xfrm>
            <a:prstGeom prst="rect">
              <a:avLst/>
            </a:prstGeom>
            <a:solidFill>
              <a:schemeClr val="bg1"/>
            </a:solidFill>
            <a:ln>
              <a:solidFill>
                <a:schemeClr val="tx1"/>
              </a:solidFill>
            </a:ln>
          </p:spPr>
          <p:txBody>
            <a:bodyPr wrap="none" rtlCol="0">
              <a:spAutoFit/>
            </a:bodyPr>
            <a:lstStyle/>
            <a:p>
              <a:r>
                <a:rPr lang="en-US" sz="3200" dirty="0"/>
                <a:t>Client</a:t>
              </a:r>
            </a:p>
          </p:txBody>
        </p:sp>
        <p:cxnSp>
          <p:nvCxnSpPr>
            <p:cNvPr id="48" name="Straight Arrow Connector 47">
              <a:extLst>
                <a:ext uri="{FF2B5EF4-FFF2-40B4-BE49-F238E27FC236}">
                  <a16:creationId xmlns:a16="http://schemas.microsoft.com/office/drawing/2014/main" id="{A1049B49-D2C3-411C-44E9-73274437BA95}"/>
                </a:ext>
              </a:extLst>
            </p:cNvPr>
            <p:cNvCxnSpPr>
              <a:stCxn id="46" idx="1"/>
              <a:endCxn id="24" idx="3"/>
            </p:cNvCxnSpPr>
            <p:nvPr/>
          </p:nvCxnSpPr>
          <p:spPr>
            <a:xfrm flipH="1" flipV="1">
              <a:off x="3187999" y="2044872"/>
              <a:ext cx="922618" cy="117556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6633FC9-903E-2902-E51E-98C054D45075}"/>
                </a:ext>
              </a:extLst>
            </p:cNvPr>
            <p:cNvCxnSpPr>
              <a:cxnSpLocks/>
              <a:stCxn id="46" idx="1"/>
              <a:endCxn id="30" idx="3"/>
            </p:cNvCxnSpPr>
            <p:nvPr/>
          </p:nvCxnSpPr>
          <p:spPr>
            <a:xfrm flipH="1">
              <a:off x="3187998" y="3220440"/>
              <a:ext cx="922619" cy="13452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69" name="Group 268">
            <a:extLst>
              <a:ext uri="{FF2B5EF4-FFF2-40B4-BE49-F238E27FC236}">
                <a16:creationId xmlns:a16="http://schemas.microsoft.com/office/drawing/2014/main" id="{74C27CB2-0911-DDB4-73C5-B6453DCE4C95}"/>
              </a:ext>
            </a:extLst>
          </p:cNvPr>
          <p:cNvGrpSpPr/>
          <p:nvPr/>
        </p:nvGrpSpPr>
        <p:grpSpPr>
          <a:xfrm>
            <a:off x="6297317" y="598019"/>
            <a:ext cx="4799567" cy="5777892"/>
            <a:chOff x="6297317" y="598019"/>
            <a:chExt cx="4799567" cy="5777892"/>
          </a:xfrm>
        </p:grpSpPr>
        <p:sp>
          <p:nvSpPr>
            <p:cNvPr id="71" name="Rectangle 70">
              <a:extLst>
                <a:ext uri="{FF2B5EF4-FFF2-40B4-BE49-F238E27FC236}">
                  <a16:creationId xmlns:a16="http://schemas.microsoft.com/office/drawing/2014/main" id="{EB6E3ECB-C965-D39E-C4B7-95659F9F66E8}"/>
                </a:ext>
              </a:extLst>
            </p:cNvPr>
            <p:cNvSpPr/>
            <p:nvPr/>
          </p:nvSpPr>
          <p:spPr>
            <a:xfrm>
              <a:off x="6297317" y="59801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olded Corner 67">
              <a:extLst>
                <a:ext uri="{FF2B5EF4-FFF2-40B4-BE49-F238E27FC236}">
                  <a16:creationId xmlns:a16="http://schemas.microsoft.com/office/drawing/2014/main" id="{F0B7FBE5-B045-0799-304A-75570A7A95E6}"/>
                </a:ext>
              </a:extLst>
            </p:cNvPr>
            <p:cNvSpPr/>
            <p:nvPr/>
          </p:nvSpPr>
          <p:spPr>
            <a:xfrm rot="10800000">
              <a:off x="6366363" y="682560"/>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FF072389-7205-2EBE-5FD9-C4BD3986BF28}"/>
                </a:ext>
              </a:extLst>
            </p:cNvPr>
            <p:cNvSpPr txBox="1"/>
            <p:nvPr/>
          </p:nvSpPr>
          <p:spPr>
            <a:xfrm>
              <a:off x="6657192" y="1130469"/>
              <a:ext cx="783676" cy="369332"/>
            </a:xfrm>
            <a:prstGeom prst="rect">
              <a:avLst/>
            </a:prstGeom>
            <a:noFill/>
          </p:spPr>
          <p:txBody>
            <a:bodyPr wrap="none" rtlCol="0">
              <a:spAutoFit/>
            </a:bodyPr>
            <a:lstStyle/>
            <a:p>
              <a:r>
                <a:rPr lang="en-US" dirty="0"/>
                <a:t>1 Pod</a:t>
              </a:r>
            </a:p>
          </p:txBody>
        </p:sp>
        <p:sp>
          <p:nvSpPr>
            <p:cNvPr id="70" name="TextBox 69">
              <a:extLst>
                <a:ext uri="{FF2B5EF4-FFF2-40B4-BE49-F238E27FC236}">
                  <a16:creationId xmlns:a16="http://schemas.microsoft.com/office/drawing/2014/main" id="{F535A9A4-0A8C-D8B3-EA74-F183A1D34089}"/>
                </a:ext>
              </a:extLst>
            </p:cNvPr>
            <p:cNvSpPr txBox="1"/>
            <p:nvPr/>
          </p:nvSpPr>
          <p:spPr>
            <a:xfrm>
              <a:off x="7813243" y="958237"/>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sp>
          <p:nvSpPr>
            <p:cNvPr id="72" name="TextBox 71">
              <a:extLst>
                <a:ext uri="{FF2B5EF4-FFF2-40B4-BE49-F238E27FC236}">
                  <a16:creationId xmlns:a16="http://schemas.microsoft.com/office/drawing/2014/main" id="{8078A075-802D-0146-5052-9B0DAFEF0649}"/>
                </a:ext>
              </a:extLst>
            </p:cNvPr>
            <p:cNvSpPr txBox="1"/>
            <p:nvPr/>
          </p:nvSpPr>
          <p:spPr>
            <a:xfrm>
              <a:off x="9807749" y="2919375"/>
              <a:ext cx="1289135" cy="584775"/>
            </a:xfrm>
            <a:prstGeom prst="rect">
              <a:avLst/>
            </a:prstGeom>
            <a:solidFill>
              <a:schemeClr val="bg1"/>
            </a:solidFill>
            <a:ln>
              <a:solidFill>
                <a:schemeClr val="tx1"/>
              </a:solidFill>
            </a:ln>
          </p:spPr>
          <p:txBody>
            <a:bodyPr wrap="none" rtlCol="0">
              <a:spAutoFit/>
            </a:bodyPr>
            <a:lstStyle/>
            <a:p>
              <a:r>
                <a:rPr lang="en-US" sz="3200" dirty="0"/>
                <a:t>Client</a:t>
              </a:r>
            </a:p>
          </p:txBody>
        </p:sp>
        <p:cxnSp>
          <p:nvCxnSpPr>
            <p:cNvPr id="73" name="Straight Arrow Connector 72">
              <a:extLst>
                <a:ext uri="{FF2B5EF4-FFF2-40B4-BE49-F238E27FC236}">
                  <a16:creationId xmlns:a16="http://schemas.microsoft.com/office/drawing/2014/main" id="{B9540FFB-6609-CC04-BA4A-2E2946436CB8}"/>
                </a:ext>
              </a:extLst>
            </p:cNvPr>
            <p:cNvCxnSpPr>
              <a:cxnSpLocks/>
              <a:stCxn id="72" idx="1"/>
              <a:endCxn id="70" idx="3"/>
            </p:cNvCxnSpPr>
            <p:nvPr/>
          </p:nvCxnSpPr>
          <p:spPr>
            <a:xfrm flipH="1" flipV="1">
              <a:off x="8859299" y="1142903"/>
              <a:ext cx="948450" cy="2068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0FF58D58-3489-5E18-04AB-9074A8AF22B4}"/>
                </a:ext>
              </a:extLst>
            </p:cNvPr>
            <p:cNvSpPr/>
            <p:nvPr/>
          </p:nvSpPr>
          <p:spPr>
            <a:xfrm>
              <a:off x="6297317" y="68255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9" name="Straight Arrow Connector 88">
              <a:extLst>
                <a:ext uri="{FF2B5EF4-FFF2-40B4-BE49-F238E27FC236}">
                  <a16:creationId xmlns:a16="http://schemas.microsoft.com/office/drawing/2014/main" id="{5FE46785-7506-B9CF-E5DD-50D8AA5D090D}"/>
                </a:ext>
              </a:extLst>
            </p:cNvPr>
            <p:cNvCxnSpPr>
              <a:cxnSpLocks/>
            </p:cNvCxnSpPr>
            <p:nvPr/>
          </p:nvCxnSpPr>
          <p:spPr>
            <a:xfrm flipH="1" flipV="1">
              <a:off x="8859299" y="1227443"/>
              <a:ext cx="948450" cy="20688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A35D8A1C-50A1-6423-61FD-358B90AB8998}"/>
                </a:ext>
              </a:extLst>
            </p:cNvPr>
            <p:cNvSpPr/>
            <p:nvPr/>
          </p:nvSpPr>
          <p:spPr>
            <a:xfrm>
              <a:off x="6297317" y="76709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104111A3-D196-B3B9-5D81-C458325A0771}"/>
                </a:ext>
              </a:extLst>
            </p:cNvPr>
            <p:cNvCxnSpPr>
              <a:cxnSpLocks/>
              <a:stCxn id="72" idx="1"/>
            </p:cNvCxnSpPr>
            <p:nvPr/>
          </p:nvCxnSpPr>
          <p:spPr>
            <a:xfrm flipH="1" flipV="1">
              <a:off x="8859299" y="1311983"/>
              <a:ext cx="948450" cy="18997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6015C15D-ABEA-36BF-4FDC-83D70CE7EE8D}"/>
                </a:ext>
              </a:extLst>
            </p:cNvPr>
            <p:cNvSpPr/>
            <p:nvPr/>
          </p:nvSpPr>
          <p:spPr>
            <a:xfrm>
              <a:off x="6297317" y="857775"/>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3" name="Straight Arrow Connector 92">
              <a:extLst>
                <a:ext uri="{FF2B5EF4-FFF2-40B4-BE49-F238E27FC236}">
                  <a16:creationId xmlns:a16="http://schemas.microsoft.com/office/drawing/2014/main" id="{40EF87AB-AAC1-D19A-6565-6F398F8B1A55}"/>
                </a:ext>
              </a:extLst>
            </p:cNvPr>
            <p:cNvCxnSpPr>
              <a:cxnSpLocks/>
              <a:stCxn id="72" idx="1"/>
            </p:cNvCxnSpPr>
            <p:nvPr/>
          </p:nvCxnSpPr>
          <p:spPr>
            <a:xfrm flipH="1" flipV="1">
              <a:off x="8859299" y="1402659"/>
              <a:ext cx="948450" cy="18091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FD60059D-8195-9268-0D91-4BE8C433E076}"/>
                </a:ext>
              </a:extLst>
            </p:cNvPr>
            <p:cNvSpPr/>
            <p:nvPr/>
          </p:nvSpPr>
          <p:spPr>
            <a:xfrm>
              <a:off x="6297317" y="94651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Arrow Connector 94">
              <a:extLst>
                <a:ext uri="{FF2B5EF4-FFF2-40B4-BE49-F238E27FC236}">
                  <a16:creationId xmlns:a16="http://schemas.microsoft.com/office/drawing/2014/main" id="{92F51613-916F-D804-6931-14160BF20F93}"/>
                </a:ext>
              </a:extLst>
            </p:cNvPr>
            <p:cNvCxnSpPr>
              <a:cxnSpLocks/>
              <a:stCxn id="72" idx="1"/>
            </p:cNvCxnSpPr>
            <p:nvPr/>
          </p:nvCxnSpPr>
          <p:spPr>
            <a:xfrm flipH="1" flipV="1">
              <a:off x="8859299" y="1491402"/>
              <a:ext cx="948450" cy="17203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EB0AA0EF-2916-CD14-A1BB-E374499DF689}"/>
                </a:ext>
              </a:extLst>
            </p:cNvPr>
            <p:cNvSpPr/>
            <p:nvPr/>
          </p:nvSpPr>
          <p:spPr>
            <a:xfrm>
              <a:off x="6297317" y="1035261"/>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7" name="Straight Arrow Connector 96">
              <a:extLst>
                <a:ext uri="{FF2B5EF4-FFF2-40B4-BE49-F238E27FC236}">
                  <a16:creationId xmlns:a16="http://schemas.microsoft.com/office/drawing/2014/main" id="{B7C8B089-FBB8-72C5-14E0-D2A01E6BD1D2}"/>
                </a:ext>
              </a:extLst>
            </p:cNvPr>
            <p:cNvCxnSpPr>
              <a:cxnSpLocks/>
              <a:stCxn id="72" idx="1"/>
            </p:cNvCxnSpPr>
            <p:nvPr/>
          </p:nvCxnSpPr>
          <p:spPr>
            <a:xfrm flipH="1" flipV="1">
              <a:off x="8859299" y="1580145"/>
              <a:ext cx="948450" cy="163161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9432ACAD-22E4-63C8-BF53-417D16B3952E}"/>
                </a:ext>
              </a:extLst>
            </p:cNvPr>
            <p:cNvSpPr/>
            <p:nvPr/>
          </p:nvSpPr>
          <p:spPr>
            <a:xfrm>
              <a:off x="6297317" y="112565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9" name="Straight Arrow Connector 98">
              <a:extLst>
                <a:ext uri="{FF2B5EF4-FFF2-40B4-BE49-F238E27FC236}">
                  <a16:creationId xmlns:a16="http://schemas.microsoft.com/office/drawing/2014/main" id="{1EF9B65E-9803-8996-D946-9DD320438667}"/>
                </a:ext>
              </a:extLst>
            </p:cNvPr>
            <p:cNvCxnSpPr>
              <a:cxnSpLocks/>
              <a:stCxn id="72" idx="1"/>
            </p:cNvCxnSpPr>
            <p:nvPr/>
          </p:nvCxnSpPr>
          <p:spPr>
            <a:xfrm flipH="1" flipV="1">
              <a:off x="8859299" y="1670542"/>
              <a:ext cx="948450" cy="15412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88E4BA5A-6435-56E5-2B0D-2F6C42B75BD4}"/>
                </a:ext>
              </a:extLst>
            </p:cNvPr>
            <p:cNvSpPr/>
            <p:nvPr/>
          </p:nvSpPr>
          <p:spPr>
            <a:xfrm>
              <a:off x="6297317" y="1227443"/>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Arrow Connector 100">
              <a:extLst>
                <a:ext uri="{FF2B5EF4-FFF2-40B4-BE49-F238E27FC236}">
                  <a16:creationId xmlns:a16="http://schemas.microsoft.com/office/drawing/2014/main" id="{5BBDE70F-95D6-29EC-20CB-9076E54A9135}"/>
                </a:ext>
              </a:extLst>
            </p:cNvPr>
            <p:cNvCxnSpPr>
              <a:cxnSpLocks/>
              <a:stCxn id="72" idx="1"/>
            </p:cNvCxnSpPr>
            <p:nvPr/>
          </p:nvCxnSpPr>
          <p:spPr>
            <a:xfrm flipH="1" flipV="1">
              <a:off x="8859299" y="1772327"/>
              <a:ext cx="948450" cy="143943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346824C5-1F6D-72DF-3191-F23DD4E6E09B}"/>
                </a:ext>
              </a:extLst>
            </p:cNvPr>
            <p:cNvSpPr/>
            <p:nvPr/>
          </p:nvSpPr>
          <p:spPr>
            <a:xfrm>
              <a:off x="6297317" y="131713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olded Corner 102">
              <a:extLst>
                <a:ext uri="{FF2B5EF4-FFF2-40B4-BE49-F238E27FC236}">
                  <a16:creationId xmlns:a16="http://schemas.microsoft.com/office/drawing/2014/main" id="{25546506-207A-BE0E-BBF0-0B6994709615}"/>
                </a:ext>
              </a:extLst>
            </p:cNvPr>
            <p:cNvSpPr/>
            <p:nvPr/>
          </p:nvSpPr>
          <p:spPr>
            <a:xfrm rot="10800000">
              <a:off x="6366363" y="1401680"/>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B6D5DF7B-EEB8-CC0C-7AD5-729654A256B8}"/>
                </a:ext>
              </a:extLst>
            </p:cNvPr>
            <p:cNvSpPr txBox="1"/>
            <p:nvPr/>
          </p:nvSpPr>
          <p:spPr>
            <a:xfrm>
              <a:off x="6657192" y="1849589"/>
              <a:ext cx="783676" cy="369332"/>
            </a:xfrm>
            <a:prstGeom prst="rect">
              <a:avLst/>
            </a:prstGeom>
            <a:noFill/>
          </p:spPr>
          <p:txBody>
            <a:bodyPr wrap="none" rtlCol="0">
              <a:spAutoFit/>
            </a:bodyPr>
            <a:lstStyle/>
            <a:p>
              <a:r>
                <a:rPr lang="en-US" dirty="0"/>
                <a:t>1 Pod</a:t>
              </a:r>
            </a:p>
          </p:txBody>
        </p:sp>
        <p:sp>
          <p:nvSpPr>
            <p:cNvPr id="105" name="TextBox 104">
              <a:extLst>
                <a:ext uri="{FF2B5EF4-FFF2-40B4-BE49-F238E27FC236}">
                  <a16:creationId xmlns:a16="http://schemas.microsoft.com/office/drawing/2014/main" id="{0F0D2013-E064-1B09-9745-48EBA94A75D8}"/>
                </a:ext>
              </a:extLst>
            </p:cNvPr>
            <p:cNvSpPr txBox="1"/>
            <p:nvPr/>
          </p:nvSpPr>
          <p:spPr>
            <a:xfrm>
              <a:off x="7813243" y="1677357"/>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cxnSp>
          <p:nvCxnSpPr>
            <p:cNvPr id="106" name="Straight Arrow Connector 105">
              <a:extLst>
                <a:ext uri="{FF2B5EF4-FFF2-40B4-BE49-F238E27FC236}">
                  <a16:creationId xmlns:a16="http://schemas.microsoft.com/office/drawing/2014/main" id="{3FE71D08-773F-65D3-A68F-91ABE4D096EF}"/>
                </a:ext>
              </a:extLst>
            </p:cNvPr>
            <p:cNvCxnSpPr>
              <a:cxnSpLocks/>
              <a:stCxn id="72" idx="1"/>
              <a:endCxn id="105" idx="3"/>
            </p:cNvCxnSpPr>
            <p:nvPr/>
          </p:nvCxnSpPr>
          <p:spPr>
            <a:xfrm flipH="1" flipV="1">
              <a:off x="8859299" y="1862023"/>
              <a:ext cx="948450" cy="134974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837123DB-8303-67CF-CA00-768FBB1E0B9C}"/>
                </a:ext>
              </a:extLst>
            </p:cNvPr>
            <p:cNvSpPr/>
            <p:nvPr/>
          </p:nvSpPr>
          <p:spPr>
            <a:xfrm>
              <a:off x="6297317" y="140167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8" name="Straight Arrow Connector 107">
              <a:extLst>
                <a:ext uri="{FF2B5EF4-FFF2-40B4-BE49-F238E27FC236}">
                  <a16:creationId xmlns:a16="http://schemas.microsoft.com/office/drawing/2014/main" id="{A4BEBA3E-A113-3B5A-E6CC-19D0C9723528}"/>
                </a:ext>
              </a:extLst>
            </p:cNvPr>
            <p:cNvCxnSpPr>
              <a:cxnSpLocks/>
              <a:stCxn id="72" idx="1"/>
            </p:cNvCxnSpPr>
            <p:nvPr/>
          </p:nvCxnSpPr>
          <p:spPr>
            <a:xfrm flipH="1" flipV="1">
              <a:off x="8859299" y="1946563"/>
              <a:ext cx="948450" cy="12652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9" name="Rectangle 108">
              <a:extLst>
                <a:ext uri="{FF2B5EF4-FFF2-40B4-BE49-F238E27FC236}">
                  <a16:creationId xmlns:a16="http://schemas.microsoft.com/office/drawing/2014/main" id="{D15C4D0F-FE17-4527-9423-F4C431E6B2B6}"/>
                </a:ext>
              </a:extLst>
            </p:cNvPr>
            <p:cNvSpPr/>
            <p:nvPr/>
          </p:nvSpPr>
          <p:spPr>
            <a:xfrm>
              <a:off x="6297317" y="148621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 name="Straight Arrow Connector 109">
              <a:extLst>
                <a:ext uri="{FF2B5EF4-FFF2-40B4-BE49-F238E27FC236}">
                  <a16:creationId xmlns:a16="http://schemas.microsoft.com/office/drawing/2014/main" id="{31C15983-D4F2-C221-E951-140CCF9C8A0C}"/>
                </a:ext>
              </a:extLst>
            </p:cNvPr>
            <p:cNvCxnSpPr>
              <a:cxnSpLocks/>
              <a:stCxn id="72" idx="1"/>
            </p:cNvCxnSpPr>
            <p:nvPr/>
          </p:nvCxnSpPr>
          <p:spPr>
            <a:xfrm flipH="1" flipV="1">
              <a:off x="8859299" y="2031103"/>
              <a:ext cx="948450" cy="11806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1" name="Rectangle 110">
              <a:extLst>
                <a:ext uri="{FF2B5EF4-FFF2-40B4-BE49-F238E27FC236}">
                  <a16:creationId xmlns:a16="http://schemas.microsoft.com/office/drawing/2014/main" id="{D0B3F67E-1581-B994-A71C-7A8826E7976D}"/>
                </a:ext>
              </a:extLst>
            </p:cNvPr>
            <p:cNvSpPr/>
            <p:nvPr/>
          </p:nvSpPr>
          <p:spPr>
            <a:xfrm>
              <a:off x="6297317" y="1576895"/>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389C22A0-6B91-9870-78E3-6D5ED7C82449}"/>
                </a:ext>
              </a:extLst>
            </p:cNvPr>
            <p:cNvCxnSpPr>
              <a:cxnSpLocks/>
              <a:stCxn id="72" idx="1"/>
            </p:cNvCxnSpPr>
            <p:nvPr/>
          </p:nvCxnSpPr>
          <p:spPr>
            <a:xfrm flipH="1" flipV="1">
              <a:off x="8859299" y="2121779"/>
              <a:ext cx="948450" cy="10899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B6100428-B71F-A98F-5B44-8C3BF14EE301}"/>
                </a:ext>
              </a:extLst>
            </p:cNvPr>
            <p:cNvSpPr/>
            <p:nvPr/>
          </p:nvSpPr>
          <p:spPr>
            <a:xfrm>
              <a:off x="6297317" y="166563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4" name="Straight Arrow Connector 113">
              <a:extLst>
                <a:ext uri="{FF2B5EF4-FFF2-40B4-BE49-F238E27FC236}">
                  <a16:creationId xmlns:a16="http://schemas.microsoft.com/office/drawing/2014/main" id="{BF7653CC-2C9A-CC96-E128-79B709EFE130}"/>
                </a:ext>
              </a:extLst>
            </p:cNvPr>
            <p:cNvCxnSpPr>
              <a:cxnSpLocks/>
              <a:stCxn id="72" idx="1"/>
            </p:cNvCxnSpPr>
            <p:nvPr/>
          </p:nvCxnSpPr>
          <p:spPr>
            <a:xfrm flipH="1" flipV="1">
              <a:off x="8859299" y="2210522"/>
              <a:ext cx="948450" cy="10012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289FA357-CBF3-3284-6353-B20EBC038B76}"/>
                </a:ext>
              </a:extLst>
            </p:cNvPr>
            <p:cNvSpPr/>
            <p:nvPr/>
          </p:nvSpPr>
          <p:spPr>
            <a:xfrm>
              <a:off x="6297317" y="1754381"/>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6" name="Straight Arrow Connector 115">
              <a:extLst>
                <a:ext uri="{FF2B5EF4-FFF2-40B4-BE49-F238E27FC236}">
                  <a16:creationId xmlns:a16="http://schemas.microsoft.com/office/drawing/2014/main" id="{B91EFEBC-3B8A-09FD-9653-0FE805C74026}"/>
                </a:ext>
              </a:extLst>
            </p:cNvPr>
            <p:cNvCxnSpPr>
              <a:cxnSpLocks/>
              <a:stCxn id="72" idx="1"/>
            </p:cNvCxnSpPr>
            <p:nvPr/>
          </p:nvCxnSpPr>
          <p:spPr>
            <a:xfrm flipH="1" flipV="1">
              <a:off x="8859299" y="2299265"/>
              <a:ext cx="948450" cy="9124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7" name="Rectangle 116">
              <a:extLst>
                <a:ext uri="{FF2B5EF4-FFF2-40B4-BE49-F238E27FC236}">
                  <a16:creationId xmlns:a16="http://schemas.microsoft.com/office/drawing/2014/main" id="{DA136329-AED2-16DA-87C7-CAE202E8EB74}"/>
                </a:ext>
              </a:extLst>
            </p:cNvPr>
            <p:cNvSpPr/>
            <p:nvPr/>
          </p:nvSpPr>
          <p:spPr>
            <a:xfrm>
              <a:off x="6297317" y="184477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8" name="Straight Arrow Connector 117">
              <a:extLst>
                <a:ext uri="{FF2B5EF4-FFF2-40B4-BE49-F238E27FC236}">
                  <a16:creationId xmlns:a16="http://schemas.microsoft.com/office/drawing/2014/main" id="{4754D964-8E51-0C1B-E27B-599B0B1956F2}"/>
                </a:ext>
              </a:extLst>
            </p:cNvPr>
            <p:cNvCxnSpPr>
              <a:cxnSpLocks/>
              <a:stCxn id="72" idx="1"/>
            </p:cNvCxnSpPr>
            <p:nvPr/>
          </p:nvCxnSpPr>
          <p:spPr>
            <a:xfrm flipH="1" flipV="1">
              <a:off x="8859299" y="2389662"/>
              <a:ext cx="948450" cy="8221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9" name="Rectangle 118">
              <a:extLst>
                <a:ext uri="{FF2B5EF4-FFF2-40B4-BE49-F238E27FC236}">
                  <a16:creationId xmlns:a16="http://schemas.microsoft.com/office/drawing/2014/main" id="{4364D21C-082C-C83C-8DC7-21BE6F17BF74}"/>
                </a:ext>
              </a:extLst>
            </p:cNvPr>
            <p:cNvSpPr/>
            <p:nvPr/>
          </p:nvSpPr>
          <p:spPr>
            <a:xfrm>
              <a:off x="6297317" y="1946563"/>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0" name="Straight Arrow Connector 119">
              <a:extLst>
                <a:ext uri="{FF2B5EF4-FFF2-40B4-BE49-F238E27FC236}">
                  <a16:creationId xmlns:a16="http://schemas.microsoft.com/office/drawing/2014/main" id="{B62837A2-8C94-7C65-1D6A-B1154A157454}"/>
                </a:ext>
              </a:extLst>
            </p:cNvPr>
            <p:cNvCxnSpPr>
              <a:cxnSpLocks/>
              <a:stCxn id="72" idx="1"/>
            </p:cNvCxnSpPr>
            <p:nvPr/>
          </p:nvCxnSpPr>
          <p:spPr>
            <a:xfrm flipH="1" flipV="1">
              <a:off x="8859299" y="2491447"/>
              <a:ext cx="948450" cy="72031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2665E459-FE50-660B-A368-BF6D1DF566E4}"/>
                </a:ext>
              </a:extLst>
            </p:cNvPr>
            <p:cNvSpPr/>
            <p:nvPr/>
          </p:nvSpPr>
          <p:spPr>
            <a:xfrm>
              <a:off x="6297317" y="2040475"/>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Folded Corner 121">
              <a:extLst>
                <a:ext uri="{FF2B5EF4-FFF2-40B4-BE49-F238E27FC236}">
                  <a16:creationId xmlns:a16="http://schemas.microsoft.com/office/drawing/2014/main" id="{3B8D4552-6ACA-CE27-FFEE-8D6BDBC20E69}"/>
                </a:ext>
              </a:extLst>
            </p:cNvPr>
            <p:cNvSpPr/>
            <p:nvPr/>
          </p:nvSpPr>
          <p:spPr>
            <a:xfrm rot="10800000">
              <a:off x="6366363" y="2125016"/>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ADDBD5E4-E2AA-4858-2592-92BE037FEE08}"/>
                </a:ext>
              </a:extLst>
            </p:cNvPr>
            <p:cNvSpPr txBox="1"/>
            <p:nvPr/>
          </p:nvSpPr>
          <p:spPr>
            <a:xfrm>
              <a:off x="6657192" y="2572925"/>
              <a:ext cx="783676" cy="369332"/>
            </a:xfrm>
            <a:prstGeom prst="rect">
              <a:avLst/>
            </a:prstGeom>
            <a:noFill/>
          </p:spPr>
          <p:txBody>
            <a:bodyPr wrap="none" rtlCol="0">
              <a:spAutoFit/>
            </a:bodyPr>
            <a:lstStyle/>
            <a:p>
              <a:r>
                <a:rPr lang="en-US" dirty="0"/>
                <a:t>1 Pod</a:t>
              </a:r>
            </a:p>
          </p:txBody>
        </p:sp>
        <p:sp>
          <p:nvSpPr>
            <p:cNvPr id="124" name="TextBox 123">
              <a:extLst>
                <a:ext uri="{FF2B5EF4-FFF2-40B4-BE49-F238E27FC236}">
                  <a16:creationId xmlns:a16="http://schemas.microsoft.com/office/drawing/2014/main" id="{2B715048-980E-C995-3CF7-A6D6D0ADBEE7}"/>
                </a:ext>
              </a:extLst>
            </p:cNvPr>
            <p:cNvSpPr txBox="1"/>
            <p:nvPr/>
          </p:nvSpPr>
          <p:spPr>
            <a:xfrm>
              <a:off x="7813243" y="2400693"/>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cxnSp>
          <p:nvCxnSpPr>
            <p:cNvPr id="125" name="Straight Arrow Connector 124">
              <a:extLst>
                <a:ext uri="{FF2B5EF4-FFF2-40B4-BE49-F238E27FC236}">
                  <a16:creationId xmlns:a16="http://schemas.microsoft.com/office/drawing/2014/main" id="{736D64C1-79ED-32A1-A0C5-7E7394A965EE}"/>
                </a:ext>
              </a:extLst>
            </p:cNvPr>
            <p:cNvCxnSpPr>
              <a:cxnSpLocks/>
              <a:stCxn id="72" idx="1"/>
              <a:endCxn id="124" idx="3"/>
            </p:cNvCxnSpPr>
            <p:nvPr/>
          </p:nvCxnSpPr>
          <p:spPr>
            <a:xfrm flipH="1" flipV="1">
              <a:off x="8859299" y="2585359"/>
              <a:ext cx="948450" cy="62640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6" name="Rectangle 125">
              <a:extLst>
                <a:ext uri="{FF2B5EF4-FFF2-40B4-BE49-F238E27FC236}">
                  <a16:creationId xmlns:a16="http://schemas.microsoft.com/office/drawing/2014/main" id="{35D51FDD-C4BD-A083-9AA9-764251D86B78}"/>
                </a:ext>
              </a:extLst>
            </p:cNvPr>
            <p:cNvSpPr/>
            <p:nvPr/>
          </p:nvSpPr>
          <p:spPr>
            <a:xfrm>
              <a:off x="6297317" y="2125015"/>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7" name="Straight Arrow Connector 126">
              <a:extLst>
                <a:ext uri="{FF2B5EF4-FFF2-40B4-BE49-F238E27FC236}">
                  <a16:creationId xmlns:a16="http://schemas.microsoft.com/office/drawing/2014/main" id="{0203ED46-817E-D918-0782-4F0D566632F6}"/>
                </a:ext>
              </a:extLst>
            </p:cNvPr>
            <p:cNvCxnSpPr>
              <a:cxnSpLocks/>
              <a:stCxn id="72" idx="1"/>
            </p:cNvCxnSpPr>
            <p:nvPr/>
          </p:nvCxnSpPr>
          <p:spPr>
            <a:xfrm flipH="1" flipV="1">
              <a:off x="8859299" y="2669899"/>
              <a:ext cx="948450" cy="54186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8" name="Rectangle 127">
              <a:extLst>
                <a:ext uri="{FF2B5EF4-FFF2-40B4-BE49-F238E27FC236}">
                  <a16:creationId xmlns:a16="http://schemas.microsoft.com/office/drawing/2014/main" id="{4E099290-586A-207B-30F8-27D247747166}"/>
                </a:ext>
              </a:extLst>
            </p:cNvPr>
            <p:cNvSpPr/>
            <p:nvPr/>
          </p:nvSpPr>
          <p:spPr>
            <a:xfrm>
              <a:off x="6297317" y="2209555"/>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9" name="Straight Arrow Connector 128">
              <a:extLst>
                <a:ext uri="{FF2B5EF4-FFF2-40B4-BE49-F238E27FC236}">
                  <a16:creationId xmlns:a16="http://schemas.microsoft.com/office/drawing/2014/main" id="{A2FCC7C7-8449-7EB2-9F4D-1B129ECCF3F4}"/>
                </a:ext>
              </a:extLst>
            </p:cNvPr>
            <p:cNvCxnSpPr>
              <a:cxnSpLocks/>
              <a:stCxn id="72" idx="1"/>
            </p:cNvCxnSpPr>
            <p:nvPr/>
          </p:nvCxnSpPr>
          <p:spPr>
            <a:xfrm flipH="1" flipV="1">
              <a:off x="8859299" y="2754439"/>
              <a:ext cx="948450" cy="45732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0" name="Rectangle 129">
              <a:extLst>
                <a:ext uri="{FF2B5EF4-FFF2-40B4-BE49-F238E27FC236}">
                  <a16:creationId xmlns:a16="http://schemas.microsoft.com/office/drawing/2014/main" id="{B662F862-B930-906A-D8B3-5AF7740E0456}"/>
                </a:ext>
              </a:extLst>
            </p:cNvPr>
            <p:cNvSpPr/>
            <p:nvPr/>
          </p:nvSpPr>
          <p:spPr>
            <a:xfrm>
              <a:off x="6297317" y="2300231"/>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1" name="Straight Arrow Connector 130">
              <a:extLst>
                <a:ext uri="{FF2B5EF4-FFF2-40B4-BE49-F238E27FC236}">
                  <a16:creationId xmlns:a16="http://schemas.microsoft.com/office/drawing/2014/main" id="{81795761-3874-6A63-3EE9-A5580904379C}"/>
                </a:ext>
              </a:extLst>
            </p:cNvPr>
            <p:cNvCxnSpPr>
              <a:cxnSpLocks/>
              <a:stCxn id="72" idx="1"/>
            </p:cNvCxnSpPr>
            <p:nvPr/>
          </p:nvCxnSpPr>
          <p:spPr>
            <a:xfrm flipH="1" flipV="1">
              <a:off x="8859299" y="2845115"/>
              <a:ext cx="948450" cy="36664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2" name="Rectangle 131">
              <a:extLst>
                <a:ext uri="{FF2B5EF4-FFF2-40B4-BE49-F238E27FC236}">
                  <a16:creationId xmlns:a16="http://schemas.microsoft.com/office/drawing/2014/main" id="{C19B5629-8B9F-D82B-8D59-E8E7632AB864}"/>
                </a:ext>
              </a:extLst>
            </p:cNvPr>
            <p:cNvSpPr/>
            <p:nvPr/>
          </p:nvSpPr>
          <p:spPr>
            <a:xfrm>
              <a:off x="6297317" y="2388974"/>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3" name="Straight Arrow Connector 132">
              <a:extLst>
                <a:ext uri="{FF2B5EF4-FFF2-40B4-BE49-F238E27FC236}">
                  <a16:creationId xmlns:a16="http://schemas.microsoft.com/office/drawing/2014/main" id="{567DC807-BB32-D220-A790-B14974BBBBDE}"/>
                </a:ext>
              </a:extLst>
            </p:cNvPr>
            <p:cNvCxnSpPr>
              <a:cxnSpLocks/>
              <a:stCxn id="72" idx="1"/>
            </p:cNvCxnSpPr>
            <p:nvPr/>
          </p:nvCxnSpPr>
          <p:spPr>
            <a:xfrm flipH="1" flipV="1">
              <a:off x="8859299" y="2933858"/>
              <a:ext cx="948450" cy="27790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D49CB0C2-B1C7-B117-9293-D4CE23A7E571}"/>
                </a:ext>
              </a:extLst>
            </p:cNvPr>
            <p:cNvSpPr/>
            <p:nvPr/>
          </p:nvSpPr>
          <p:spPr>
            <a:xfrm>
              <a:off x="6297317" y="2477717"/>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5" name="Straight Arrow Connector 134">
              <a:extLst>
                <a:ext uri="{FF2B5EF4-FFF2-40B4-BE49-F238E27FC236}">
                  <a16:creationId xmlns:a16="http://schemas.microsoft.com/office/drawing/2014/main" id="{2798225E-D433-F18F-09EF-4DEF4995FB25}"/>
                </a:ext>
              </a:extLst>
            </p:cNvPr>
            <p:cNvCxnSpPr>
              <a:cxnSpLocks/>
              <a:stCxn id="72" idx="1"/>
            </p:cNvCxnSpPr>
            <p:nvPr/>
          </p:nvCxnSpPr>
          <p:spPr>
            <a:xfrm flipH="1" flipV="1">
              <a:off x="8859299" y="3022601"/>
              <a:ext cx="948450" cy="18916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6" name="Rectangle 135">
              <a:extLst>
                <a:ext uri="{FF2B5EF4-FFF2-40B4-BE49-F238E27FC236}">
                  <a16:creationId xmlns:a16="http://schemas.microsoft.com/office/drawing/2014/main" id="{80820EC1-5E43-AA6F-7E8C-7C6A6EA53724}"/>
                </a:ext>
              </a:extLst>
            </p:cNvPr>
            <p:cNvSpPr/>
            <p:nvPr/>
          </p:nvSpPr>
          <p:spPr>
            <a:xfrm>
              <a:off x="6297317" y="2568114"/>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7" name="Straight Arrow Connector 136">
              <a:extLst>
                <a:ext uri="{FF2B5EF4-FFF2-40B4-BE49-F238E27FC236}">
                  <a16:creationId xmlns:a16="http://schemas.microsoft.com/office/drawing/2014/main" id="{DA416A59-E009-2FC2-C33C-A2BB4C18057E}"/>
                </a:ext>
              </a:extLst>
            </p:cNvPr>
            <p:cNvCxnSpPr>
              <a:cxnSpLocks/>
              <a:stCxn id="72" idx="1"/>
            </p:cNvCxnSpPr>
            <p:nvPr/>
          </p:nvCxnSpPr>
          <p:spPr>
            <a:xfrm flipH="1" flipV="1">
              <a:off x="8859299" y="3112998"/>
              <a:ext cx="948450" cy="9876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8" name="Rectangle 137">
              <a:extLst>
                <a:ext uri="{FF2B5EF4-FFF2-40B4-BE49-F238E27FC236}">
                  <a16:creationId xmlns:a16="http://schemas.microsoft.com/office/drawing/2014/main" id="{6DAFA7C8-6980-209F-7F86-CD5901835189}"/>
                </a:ext>
              </a:extLst>
            </p:cNvPr>
            <p:cNvSpPr/>
            <p:nvPr/>
          </p:nvSpPr>
          <p:spPr>
            <a:xfrm>
              <a:off x="6297317" y="266989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9" name="Straight Arrow Connector 138">
              <a:extLst>
                <a:ext uri="{FF2B5EF4-FFF2-40B4-BE49-F238E27FC236}">
                  <a16:creationId xmlns:a16="http://schemas.microsoft.com/office/drawing/2014/main" id="{D11A9CF0-4FFC-C023-E1F1-BEC071D1DA5E}"/>
                </a:ext>
              </a:extLst>
            </p:cNvPr>
            <p:cNvCxnSpPr>
              <a:cxnSpLocks/>
              <a:stCxn id="72" idx="1"/>
            </p:cNvCxnSpPr>
            <p:nvPr/>
          </p:nvCxnSpPr>
          <p:spPr>
            <a:xfrm flipH="1">
              <a:off x="8859299" y="3211763"/>
              <a:ext cx="948450" cy="30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A6866673-7598-4112-2CDE-DDB8E3B7AD39}"/>
                </a:ext>
              </a:extLst>
            </p:cNvPr>
            <p:cNvSpPr/>
            <p:nvPr/>
          </p:nvSpPr>
          <p:spPr>
            <a:xfrm>
              <a:off x="6297317" y="277066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Folded Corner 140">
              <a:extLst>
                <a:ext uri="{FF2B5EF4-FFF2-40B4-BE49-F238E27FC236}">
                  <a16:creationId xmlns:a16="http://schemas.microsoft.com/office/drawing/2014/main" id="{C4EC0658-99A4-EECD-A941-48ECD9143626}"/>
                </a:ext>
              </a:extLst>
            </p:cNvPr>
            <p:cNvSpPr/>
            <p:nvPr/>
          </p:nvSpPr>
          <p:spPr>
            <a:xfrm rot="10800000">
              <a:off x="6366363" y="2855210"/>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a:extLst>
                <a:ext uri="{FF2B5EF4-FFF2-40B4-BE49-F238E27FC236}">
                  <a16:creationId xmlns:a16="http://schemas.microsoft.com/office/drawing/2014/main" id="{1D777F3C-3A8A-82F4-2F3A-5955D6EB097B}"/>
                </a:ext>
              </a:extLst>
            </p:cNvPr>
            <p:cNvSpPr txBox="1"/>
            <p:nvPr/>
          </p:nvSpPr>
          <p:spPr>
            <a:xfrm>
              <a:off x="6657192" y="3303119"/>
              <a:ext cx="783676" cy="369332"/>
            </a:xfrm>
            <a:prstGeom prst="rect">
              <a:avLst/>
            </a:prstGeom>
            <a:noFill/>
          </p:spPr>
          <p:txBody>
            <a:bodyPr wrap="none" rtlCol="0">
              <a:spAutoFit/>
            </a:bodyPr>
            <a:lstStyle/>
            <a:p>
              <a:r>
                <a:rPr lang="en-US" dirty="0"/>
                <a:t>1 Pod</a:t>
              </a:r>
            </a:p>
          </p:txBody>
        </p:sp>
        <p:sp>
          <p:nvSpPr>
            <p:cNvPr id="143" name="TextBox 142">
              <a:extLst>
                <a:ext uri="{FF2B5EF4-FFF2-40B4-BE49-F238E27FC236}">
                  <a16:creationId xmlns:a16="http://schemas.microsoft.com/office/drawing/2014/main" id="{ACE582CA-701C-1FD3-2085-795508D12D19}"/>
                </a:ext>
              </a:extLst>
            </p:cNvPr>
            <p:cNvSpPr txBox="1"/>
            <p:nvPr/>
          </p:nvSpPr>
          <p:spPr>
            <a:xfrm>
              <a:off x="7813243" y="3130887"/>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cxnSp>
          <p:nvCxnSpPr>
            <p:cNvPr id="144" name="Straight Arrow Connector 143">
              <a:extLst>
                <a:ext uri="{FF2B5EF4-FFF2-40B4-BE49-F238E27FC236}">
                  <a16:creationId xmlns:a16="http://schemas.microsoft.com/office/drawing/2014/main" id="{97A1B24B-51F8-1305-F99B-44DD6C85AFD7}"/>
                </a:ext>
              </a:extLst>
            </p:cNvPr>
            <p:cNvCxnSpPr>
              <a:cxnSpLocks/>
              <a:stCxn id="72" idx="1"/>
              <a:endCxn id="143" idx="3"/>
            </p:cNvCxnSpPr>
            <p:nvPr/>
          </p:nvCxnSpPr>
          <p:spPr>
            <a:xfrm flipH="1">
              <a:off x="8859299" y="3211763"/>
              <a:ext cx="948450" cy="1037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5" name="Rectangle 144">
              <a:extLst>
                <a:ext uri="{FF2B5EF4-FFF2-40B4-BE49-F238E27FC236}">
                  <a16:creationId xmlns:a16="http://schemas.microsoft.com/office/drawing/2014/main" id="{D1787863-3DA4-4CBD-5170-C3D83F21E557}"/>
                </a:ext>
              </a:extLst>
            </p:cNvPr>
            <p:cNvSpPr/>
            <p:nvPr/>
          </p:nvSpPr>
          <p:spPr>
            <a:xfrm>
              <a:off x="6297317" y="285520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6" name="Straight Arrow Connector 145">
              <a:extLst>
                <a:ext uri="{FF2B5EF4-FFF2-40B4-BE49-F238E27FC236}">
                  <a16:creationId xmlns:a16="http://schemas.microsoft.com/office/drawing/2014/main" id="{042B3738-410D-EC6C-1E44-421249379EFD}"/>
                </a:ext>
              </a:extLst>
            </p:cNvPr>
            <p:cNvCxnSpPr>
              <a:cxnSpLocks/>
              <a:stCxn id="72" idx="1"/>
            </p:cNvCxnSpPr>
            <p:nvPr/>
          </p:nvCxnSpPr>
          <p:spPr>
            <a:xfrm flipH="1">
              <a:off x="8859299" y="3211763"/>
              <a:ext cx="948450" cy="18833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7" name="Rectangle 146">
              <a:extLst>
                <a:ext uri="{FF2B5EF4-FFF2-40B4-BE49-F238E27FC236}">
                  <a16:creationId xmlns:a16="http://schemas.microsoft.com/office/drawing/2014/main" id="{EC012DAF-5C10-6D40-D0F9-57E4988E2D31}"/>
                </a:ext>
              </a:extLst>
            </p:cNvPr>
            <p:cNvSpPr/>
            <p:nvPr/>
          </p:nvSpPr>
          <p:spPr>
            <a:xfrm>
              <a:off x="6297317" y="293974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8" name="Straight Arrow Connector 147">
              <a:extLst>
                <a:ext uri="{FF2B5EF4-FFF2-40B4-BE49-F238E27FC236}">
                  <a16:creationId xmlns:a16="http://schemas.microsoft.com/office/drawing/2014/main" id="{3EFBF405-775A-911F-2983-6EC848620BB9}"/>
                </a:ext>
              </a:extLst>
            </p:cNvPr>
            <p:cNvCxnSpPr>
              <a:cxnSpLocks/>
              <a:stCxn id="72" idx="1"/>
            </p:cNvCxnSpPr>
            <p:nvPr/>
          </p:nvCxnSpPr>
          <p:spPr>
            <a:xfrm flipH="1">
              <a:off x="8859299" y="3211763"/>
              <a:ext cx="948450" cy="2728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9" name="Rectangle 148">
              <a:extLst>
                <a:ext uri="{FF2B5EF4-FFF2-40B4-BE49-F238E27FC236}">
                  <a16:creationId xmlns:a16="http://schemas.microsoft.com/office/drawing/2014/main" id="{94823EC0-983D-9F50-D3D1-0CCE6A0DFF6F}"/>
                </a:ext>
              </a:extLst>
            </p:cNvPr>
            <p:cNvSpPr/>
            <p:nvPr/>
          </p:nvSpPr>
          <p:spPr>
            <a:xfrm>
              <a:off x="6297317" y="3030425"/>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0" name="Straight Arrow Connector 149">
              <a:extLst>
                <a:ext uri="{FF2B5EF4-FFF2-40B4-BE49-F238E27FC236}">
                  <a16:creationId xmlns:a16="http://schemas.microsoft.com/office/drawing/2014/main" id="{67E7BA44-0975-DEFC-2834-4532E6DFC5F5}"/>
                </a:ext>
              </a:extLst>
            </p:cNvPr>
            <p:cNvCxnSpPr>
              <a:cxnSpLocks/>
              <a:stCxn id="72" idx="1"/>
            </p:cNvCxnSpPr>
            <p:nvPr/>
          </p:nvCxnSpPr>
          <p:spPr>
            <a:xfrm flipH="1">
              <a:off x="8859299" y="3211763"/>
              <a:ext cx="948450" cy="3635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1" name="Rectangle 150">
              <a:extLst>
                <a:ext uri="{FF2B5EF4-FFF2-40B4-BE49-F238E27FC236}">
                  <a16:creationId xmlns:a16="http://schemas.microsoft.com/office/drawing/2014/main" id="{9F612336-A598-4FCB-CB16-501DF5235DD0}"/>
                </a:ext>
              </a:extLst>
            </p:cNvPr>
            <p:cNvSpPr/>
            <p:nvPr/>
          </p:nvSpPr>
          <p:spPr>
            <a:xfrm>
              <a:off x="6297317" y="311916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2" name="Straight Arrow Connector 151">
              <a:extLst>
                <a:ext uri="{FF2B5EF4-FFF2-40B4-BE49-F238E27FC236}">
                  <a16:creationId xmlns:a16="http://schemas.microsoft.com/office/drawing/2014/main" id="{56D17AC2-A993-9F03-9FE5-84F0331456A9}"/>
                </a:ext>
              </a:extLst>
            </p:cNvPr>
            <p:cNvCxnSpPr>
              <a:cxnSpLocks/>
              <a:stCxn id="72" idx="1"/>
            </p:cNvCxnSpPr>
            <p:nvPr/>
          </p:nvCxnSpPr>
          <p:spPr>
            <a:xfrm flipH="1">
              <a:off x="8859299" y="3211763"/>
              <a:ext cx="948450" cy="45228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3" name="Rectangle 152">
              <a:extLst>
                <a:ext uri="{FF2B5EF4-FFF2-40B4-BE49-F238E27FC236}">
                  <a16:creationId xmlns:a16="http://schemas.microsoft.com/office/drawing/2014/main" id="{9DBD0902-36F2-AD23-58A4-74B60C9D484E}"/>
                </a:ext>
              </a:extLst>
            </p:cNvPr>
            <p:cNvSpPr/>
            <p:nvPr/>
          </p:nvSpPr>
          <p:spPr>
            <a:xfrm>
              <a:off x="6297317" y="3207911"/>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4" name="Straight Arrow Connector 153">
              <a:extLst>
                <a:ext uri="{FF2B5EF4-FFF2-40B4-BE49-F238E27FC236}">
                  <a16:creationId xmlns:a16="http://schemas.microsoft.com/office/drawing/2014/main" id="{6FADCFD2-5B0D-D04B-99D1-B8C7E7855EAD}"/>
                </a:ext>
              </a:extLst>
            </p:cNvPr>
            <p:cNvCxnSpPr>
              <a:cxnSpLocks/>
              <a:stCxn id="72" idx="1"/>
            </p:cNvCxnSpPr>
            <p:nvPr/>
          </p:nvCxnSpPr>
          <p:spPr>
            <a:xfrm flipH="1">
              <a:off x="8859299" y="3211763"/>
              <a:ext cx="948450" cy="54103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5" name="Rectangle 154">
              <a:extLst>
                <a:ext uri="{FF2B5EF4-FFF2-40B4-BE49-F238E27FC236}">
                  <a16:creationId xmlns:a16="http://schemas.microsoft.com/office/drawing/2014/main" id="{673A3BB5-3A68-4E71-7E7E-F297ACA1A88B}"/>
                </a:ext>
              </a:extLst>
            </p:cNvPr>
            <p:cNvSpPr/>
            <p:nvPr/>
          </p:nvSpPr>
          <p:spPr>
            <a:xfrm>
              <a:off x="6297317" y="329830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6" name="Straight Arrow Connector 155">
              <a:extLst>
                <a:ext uri="{FF2B5EF4-FFF2-40B4-BE49-F238E27FC236}">
                  <a16:creationId xmlns:a16="http://schemas.microsoft.com/office/drawing/2014/main" id="{F085B2FD-3240-7C82-56A8-E78450CEB327}"/>
                </a:ext>
              </a:extLst>
            </p:cNvPr>
            <p:cNvCxnSpPr>
              <a:cxnSpLocks/>
              <a:stCxn id="72" idx="1"/>
            </p:cNvCxnSpPr>
            <p:nvPr/>
          </p:nvCxnSpPr>
          <p:spPr>
            <a:xfrm flipH="1">
              <a:off x="8859299" y="3211763"/>
              <a:ext cx="948450" cy="63142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Rectangle 156">
              <a:extLst>
                <a:ext uri="{FF2B5EF4-FFF2-40B4-BE49-F238E27FC236}">
                  <a16:creationId xmlns:a16="http://schemas.microsoft.com/office/drawing/2014/main" id="{ADFFD9B9-6C40-A5F0-10C4-B813F99BF90B}"/>
                </a:ext>
              </a:extLst>
            </p:cNvPr>
            <p:cNvSpPr/>
            <p:nvPr/>
          </p:nvSpPr>
          <p:spPr>
            <a:xfrm>
              <a:off x="6297317" y="3400093"/>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8" name="Straight Arrow Connector 157">
              <a:extLst>
                <a:ext uri="{FF2B5EF4-FFF2-40B4-BE49-F238E27FC236}">
                  <a16:creationId xmlns:a16="http://schemas.microsoft.com/office/drawing/2014/main" id="{629E8ED5-C26D-86CE-7B56-B36B695BF505}"/>
                </a:ext>
              </a:extLst>
            </p:cNvPr>
            <p:cNvCxnSpPr>
              <a:cxnSpLocks/>
              <a:stCxn id="72" idx="1"/>
            </p:cNvCxnSpPr>
            <p:nvPr/>
          </p:nvCxnSpPr>
          <p:spPr>
            <a:xfrm flipH="1">
              <a:off x="8859299" y="3211763"/>
              <a:ext cx="948450" cy="7332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369F22CC-ACAD-86E1-3C37-BB62D0D1F178}"/>
                </a:ext>
              </a:extLst>
            </p:cNvPr>
            <p:cNvSpPr/>
            <p:nvPr/>
          </p:nvSpPr>
          <p:spPr>
            <a:xfrm>
              <a:off x="6297317" y="3486600"/>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olded Corner 159">
              <a:extLst>
                <a:ext uri="{FF2B5EF4-FFF2-40B4-BE49-F238E27FC236}">
                  <a16:creationId xmlns:a16="http://schemas.microsoft.com/office/drawing/2014/main" id="{51735E38-DB92-4E2C-3443-01F54C3EBC84}"/>
                </a:ext>
              </a:extLst>
            </p:cNvPr>
            <p:cNvSpPr/>
            <p:nvPr/>
          </p:nvSpPr>
          <p:spPr>
            <a:xfrm rot="10800000">
              <a:off x="6366363" y="3571141"/>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TextBox 160">
              <a:extLst>
                <a:ext uri="{FF2B5EF4-FFF2-40B4-BE49-F238E27FC236}">
                  <a16:creationId xmlns:a16="http://schemas.microsoft.com/office/drawing/2014/main" id="{C94DBF9F-E103-B33C-CD9F-731070989201}"/>
                </a:ext>
              </a:extLst>
            </p:cNvPr>
            <p:cNvSpPr txBox="1"/>
            <p:nvPr/>
          </p:nvSpPr>
          <p:spPr>
            <a:xfrm>
              <a:off x="6657192" y="4019050"/>
              <a:ext cx="783676" cy="369332"/>
            </a:xfrm>
            <a:prstGeom prst="rect">
              <a:avLst/>
            </a:prstGeom>
            <a:noFill/>
          </p:spPr>
          <p:txBody>
            <a:bodyPr wrap="none" rtlCol="0">
              <a:spAutoFit/>
            </a:bodyPr>
            <a:lstStyle/>
            <a:p>
              <a:r>
                <a:rPr lang="en-US" dirty="0"/>
                <a:t>1 Pod</a:t>
              </a:r>
            </a:p>
          </p:txBody>
        </p:sp>
        <p:sp>
          <p:nvSpPr>
            <p:cNvPr id="162" name="TextBox 161">
              <a:extLst>
                <a:ext uri="{FF2B5EF4-FFF2-40B4-BE49-F238E27FC236}">
                  <a16:creationId xmlns:a16="http://schemas.microsoft.com/office/drawing/2014/main" id="{9B3F06E4-5471-7123-A5E6-FA08E5BE7E90}"/>
                </a:ext>
              </a:extLst>
            </p:cNvPr>
            <p:cNvSpPr txBox="1"/>
            <p:nvPr/>
          </p:nvSpPr>
          <p:spPr>
            <a:xfrm>
              <a:off x="7813243" y="3846818"/>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cxnSp>
          <p:nvCxnSpPr>
            <p:cNvPr id="163" name="Straight Arrow Connector 162">
              <a:extLst>
                <a:ext uri="{FF2B5EF4-FFF2-40B4-BE49-F238E27FC236}">
                  <a16:creationId xmlns:a16="http://schemas.microsoft.com/office/drawing/2014/main" id="{67F069E4-8F2D-6299-F8F3-22EF59D3C12C}"/>
                </a:ext>
              </a:extLst>
            </p:cNvPr>
            <p:cNvCxnSpPr>
              <a:cxnSpLocks/>
              <a:stCxn id="72" idx="1"/>
              <a:endCxn id="162" idx="3"/>
            </p:cNvCxnSpPr>
            <p:nvPr/>
          </p:nvCxnSpPr>
          <p:spPr>
            <a:xfrm flipH="1">
              <a:off x="8859299" y="3211763"/>
              <a:ext cx="948450" cy="81972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4" name="Rectangle 163">
              <a:extLst>
                <a:ext uri="{FF2B5EF4-FFF2-40B4-BE49-F238E27FC236}">
                  <a16:creationId xmlns:a16="http://schemas.microsoft.com/office/drawing/2014/main" id="{C0A45246-190A-5960-C5E3-6B059E67DF6D}"/>
                </a:ext>
              </a:extLst>
            </p:cNvPr>
            <p:cNvSpPr/>
            <p:nvPr/>
          </p:nvSpPr>
          <p:spPr>
            <a:xfrm>
              <a:off x="6297317" y="3571140"/>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5" name="Straight Arrow Connector 164">
              <a:extLst>
                <a:ext uri="{FF2B5EF4-FFF2-40B4-BE49-F238E27FC236}">
                  <a16:creationId xmlns:a16="http://schemas.microsoft.com/office/drawing/2014/main" id="{94E07C0F-5D76-B703-F273-0910A1CE65D4}"/>
                </a:ext>
              </a:extLst>
            </p:cNvPr>
            <p:cNvCxnSpPr>
              <a:cxnSpLocks/>
              <a:stCxn id="72" idx="1"/>
            </p:cNvCxnSpPr>
            <p:nvPr/>
          </p:nvCxnSpPr>
          <p:spPr>
            <a:xfrm flipH="1">
              <a:off x="8859299" y="3211763"/>
              <a:ext cx="948450" cy="90426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6" name="Rectangle 165">
              <a:extLst>
                <a:ext uri="{FF2B5EF4-FFF2-40B4-BE49-F238E27FC236}">
                  <a16:creationId xmlns:a16="http://schemas.microsoft.com/office/drawing/2014/main" id="{F835BB3C-19C6-510F-3837-722A7ECBE540}"/>
                </a:ext>
              </a:extLst>
            </p:cNvPr>
            <p:cNvSpPr/>
            <p:nvPr/>
          </p:nvSpPr>
          <p:spPr>
            <a:xfrm>
              <a:off x="6297317" y="3655680"/>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7" name="Straight Arrow Connector 166">
              <a:extLst>
                <a:ext uri="{FF2B5EF4-FFF2-40B4-BE49-F238E27FC236}">
                  <a16:creationId xmlns:a16="http://schemas.microsoft.com/office/drawing/2014/main" id="{B39F99D3-F17A-84B5-1705-051AF06F6E12}"/>
                </a:ext>
              </a:extLst>
            </p:cNvPr>
            <p:cNvCxnSpPr>
              <a:cxnSpLocks/>
              <a:stCxn id="72" idx="1"/>
            </p:cNvCxnSpPr>
            <p:nvPr/>
          </p:nvCxnSpPr>
          <p:spPr>
            <a:xfrm flipH="1">
              <a:off x="8859299" y="3211763"/>
              <a:ext cx="948450" cy="98880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8" name="Rectangle 167">
              <a:extLst>
                <a:ext uri="{FF2B5EF4-FFF2-40B4-BE49-F238E27FC236}">
                  <a16:creationId xmlns:a16="http://schemas.microsoft.com/office/drawing/2014/main" id="{8F728EC1-9E9D-52F0-5911-4F1CCC41E7E4}"/>
                </a:ext>
              </a:extLst>
            </p:cNvPr>
            <p:cNvSpPr/>
            <p:nvPr/>
          </p:nvSpPr>
          <p:spPr>
            <a:xfrm>
              <a:off x="6297317" y="3746356"/>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9" name="Straight Arrow Connector 168">
              <a:extLst>
                <a:ext uri="{FF2B5EF4-FFF2-40B4-BE49-F238E27FC236}">
                  <a16:creationId xmlns:a16="http://schemas.microsoft.com/office/drawing/2014/main" id="{7E98B278-BCFE-4141-8D48-5D785E4F91D7}"/>
                </a:ext>
              </a:extLst>
            </p:cNvPr>
            <p:cNvCxnSpPr>
              <a:cxnSpLocks/>
              <a:stCxn id="72" idx="1"/>
            </p:cNvCxnSpPr>
            <p:nvPr/>
          </p:nvCxnSpPr>
          <p:spPr>
            <a:xfrm flipH="1">
              <a:off x="8859299" y="3211763"/>
              <a:ext cx="948450" cy="107947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0" name="Rectangle 169">
              <a:extLst>
                <a:ext uri="{FF2B5EF4-FFF2-40B4-BE49-F238E27FC236}">
                  <a16:creationId xmlns:a16="http://schemas.microsoft.com/office/drawing/2014/main" id="{827D4D2D-3A76-9C48-4F09-910A7E8BD5EA}"/>
                </a:ext>
              </a:extLst>
            </p:cNvPr>
            <p:cNvSpPr/>
            <p:nvPr/>
          </p:nvSpPr>
          <p:spPr>
            <a:xfrm>
              <a:off x="6297317" y="383509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1" name="Straight Arrow Connector 170">
              <a:extLst>
                <a:ext uri="{FF2B5EF4-FFF2-40B4-BE49-F238E27FC236}">
                  <a16:creationId xmlns:a16="http://schemas.microsoft.com/office/drawing/2014/main" id="{100B9320-CF10-F50F-94D9-26F2DD32A318}"/>
                </a:ext>
              </a:extLst>
            </p:cNvPr>
            <p:cNvCxnSpPr>
              <a:cxnSpLocks/>
              <a:stCxn id="72" idx="1"/>
            </p:cNvCxnSpPr>
            <p:nvPr/>
          </p:nvCxnSpPr>
          <p:spPr>
            <a:xfrm flipH="1">
              <a:off x="8859299" y="3211763"/>
              <a:ext cx="948450" cy="11682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2" name="Rectangle 171">
              <a:extLst>
                <a:ext uri="{FF2B5EF4-FFF2-40B4-BE49-F238E27FC236}">
                  <a16:creationId xmlns:a16="http://schemas.microsoft.com/office/drawing/2014/main" id="{9C7A01EB-5D89-0B83-2CD4-F19ADCF9AA92}"/>
                </a:ext>
              </a:extLst>
            </p:cNvPr>
            <p:cNvSpPr/>
            <p:nvPr/>
          </p:nvSpPr>
          <p:spPr>
            <a:xfrm>
              <a:off x="6297317" y="3923842"/>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3" name="Straight Arrow Connector 172">
              <a:extLst>
                <a:ext uri="{FF2B5EF4-FFF2-40B4-BE49-F238E27FC236}">
                  <a16:creationId xmlns:a16="http://schemas.microsoft.com/office/drawing/2014/main" id="{233EFDD0-EB49-7FFE-3B48-D7C1F022FD16}"/>
                </a:ext>
              </a:extLst>
            </p:cNvPr>
            <p:cNvCxnSpPr>
              <a:cxnSpLocks/>
              <a:stCxn id="72" idx="1"/>
            </p:cNvCxnSpPr>
            <p:nvPr/>
          </p:nvCxnSpPr>
          <p:spPr>
            <a:xfrm flipH="1">
              <a:off x="8859299" y="3211763"/>
              <a:ext cx="948450" cy="12569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E790A9B5-DF81-5094-EF36-D529C70D88DB}"/>
                </a:ext>
              </a:extLst>
            </p:cNvPr>
            <p:cNvSpPr/>
            <p:nvPr/>
          </p:nvSpPr>
          <p:spPr>
            <a:xfrm>
              <a:off x="6297317" y="401423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5" name="Straight Arrow Connector 174">
              <a:extLst>
                <a:ext uri="{FF2B5EF4-FFF2-40B4-BE49-F238E27FC236}">
                  <a16:creationId xmlns:a16="http://schemas.microsoft.com/office/drawing/2014/main" id="{D11DE9CD-CE14-5051-F07F-1EE1DDA8C4BF}"/>
                </a:ext>
              </a:extLst>
            </p:cNvPr>
            <p:cNvCxnSpPr>
              <a:cxnSpLocks/>
              <a:stCxn id="72" idx="1"/>
            </p:cNvCxnSpPr>
            <p:nvPr/>
          </p:nvCxnSpPr>
          <p:spPr>
            <a:xfrm flipH="1">
              <a:off x="8859299" y="3211763"/>
              <a:ext cx="948450" cy="134736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6" name="Rectangle 175">
              <a:extLst>
                <a:ext uri="{FF2B5EF4-FFF2-40B4-BE49-F238E27FC236}">
                  <a16:creationId xmlns:a16="http://schemas.microsoft.com/office/drawing/2014/main" id="{938AEE57-7395-7AE2-B4DD-E24748128EB5}"/>
                </a:ext>
              </a:extLst>
            </p:cNvPr>
            <p:cNvSpPr/>
            <p:nvPr/>
          </p:nvSpPr>
          <p:spPr>
            <a:xfrm>
              <a:off x="6297317" y="4116024"/>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7" name="Straight Arrow Connector 176">
              <a:extLst>
                <a:ext uri="{FF2B5EF4-FFF2-40B4-BE49-F238E27FC236}">
                  <a16:creationId xmlns:a16="http://schemas.microsoft.com/office/drawing/2014/main" id="{D9A3DD3A-0EAF-6005-9314-2F8498AC0CB0}"/>
                </a:ext>
              </a:extLst>
            </p:cNvPr>
            <p:cNvCxnSpPr>
              <a:cxnSpLocks/>
              <a:stCxn id="72" idx="1"/>
            </p:cNvCxnSpPr>
            <p:nvPr/>
          </p:nvCxnSpPr>
          <p:spPr>
            <a:xfrm flipH="1">
              <a:off x="8859299" y="3211763"/>
              <a:ext cx="948450" cy="144914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78" name="Rectangle 177">
              <a:extLst>
                <a:ext uri="{FF2B5EF4-FFF2-40B4-BE49-F238E27FC236}">
                  <a16:creationId xmlns:a16="http://schemas.microsoft.com/office/drawing/2014/main" id="{539E05E9-DC68-F709-E2BE-521EA291BD55}"/>
                </a:ext>
              </a:extLst>
            </p:cNvPr>
            <p:cNvSpPr/>
            <p:nvPr/>
          </p:nvSpPr>
          <p:spPr>
            <a:xfrm>
              <a:off x="6297317" y="422047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Folded Corner 178">
              <a:extLst>
                <a:ext uri="{FF2B5EF4-FFF2-40B4-BE49-F238E27FC236}">
                  <a16:creationId xmlns:a16="http://schemas.microsoft.com/office/drawing/2014/main" id="{588339DA-FFF0-0E97-F8F9-9665E564D9FF}"/>
                </a:ext>
              </a:extLst>
            </p:cNvPr>
            <p:cNvSpPr/>
            <p:nvPr/>
          </p:nvSpPr>
          <p:spPr>
            <a:xfrm rot="10800000">
              <a:off x="6366363" y="4305019"/>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TextBox 179">
              <a:extLst>
                <a:ext uri="{FF2B5EF4-FFF2-40B4-BE49-F238E27FC236}">
                  <a16:creationId xmlns:a16="http://schemas.microsoft.com/office/drawing/2014/main" id="{8C5586C8-70FC-3700-B475-9004FED099F6}"/>
                </a:ext>
              </a:extLst>
            </p:cNvPr>
            <p:cNvSpPr txBox="1"/>
            <p:nvPr/>
          </p:nvSpPr>
          <p:spPr>
            <a:xfrm>
              <a:off x="6657192" y="4752928"/>
              <a:ext cx="783676" cy="369332"/>
            </a:xfrm>
            <a:prstGeom prst="rect">
              <a:avLst/>
            </a:prstGeom>
            <a:noFill/>
          </p:spPr>
          <p:txBody>
            <a:bodyPr wrap="none" rtlCol="0">
              <a:spAutoFit/>
            </a:bodyPr>
            <a:lstStyle/>
            <a:p>
              <a:r>
                <a:rPr lang="en-US" dirty="0"/>
                <a:t>1 Pod</a:t>
              </a:r>
            </a:p>
          </p:txBody>
        </p:sp>
        <p:sp>
          <p:nvSpPr>
            <p:cNvPr id="181" name="TextBox 180">
              <a:extLst>
                <a:ext uri="{FF2B5EF4-FFF2-40B4-BE49-F238E27FC236}">
                  <a16:creationId xmlns:a16="http://schemas.microsoft.com/office/drawing/2014/main" id="{5667F579-AC04-F6C6-035F-2CA452BA6513}"/>
                </a:ext>
              </a:extLst>
            </p:cNvPr>
            <p:cNvSpPr txBox="1"/>
            <p:nvPr/>
          </p:nvSpPr>
          <p:spPr>
            <a:xfrm>
              <a:off x="7813243" y="4580696"/>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cxnSp>
          <p:nvCxnSpPr>
            <p:cNvPr id="182" name="Straight Arrow Connector 181">
              <a:extLst>
                <a:ext uri="{FF2B5EF4-FFF2-40B4-BE49-F238E27FC236}">
                  <a16:creationId xmlns:a16="http://schemas.microsoft.com/office/drawing/2014/main" id="{2DC442BD-D185-6566-02E0-2C9F83CB3D41}"/>
                </a:ext>
              </a:extLst>
            </p:cNvPr>
            <p:cNvCxnSpPr>
              <a:cxnSpLocks/>
              <a:stCxn id="72" idx="1"/>
              <a:endCxn id="181" idx="3"/>
            </p:cNvCxnSpPr>
            <p:nvPr/>
          </p:nvCxnSpPr>
          <p:spPr>
            <a:xfrm flipH="1">
              <a:off x="8859299" y="3211763"/>
              <a:ext cx="948450" cy="15535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3" name="Rectangle 182">
              <a:extLst>
                <a:ext uri="{FF2B5EF4-FFF2-40B4-BE49-F238E27FC236}">
                  <a16:creationId xmlns:a16="http://schemas.microsoft.com/office/drawing/2014/main" id="{A0FAC05C-841F-4FC2-9D6E-94F6D6F2C070}"/>
                </a:ext>
              </a:extLst>
            </p:cNvPr>
            <p:cNvSpPr/>
            <p:nvPr/>
          </p:nvSpPr>
          <p:spPr>
            <a:xfrm>
              <a:off x="6297317" y="430501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4" name="Straight Arrow Connector 183">
              <a:extLst>
                <a:ext uri="{FF2B5EF4-FFF2-40B4-BE49-F238E27FC236}">
                  <a16:creationId xmlns:a16="http://schemas.microsoft.com/office/drawing/2014/main" id="{333BDAB8-E1AD-280B-C037-DEFA0D3649A9}"/>
                </a:ext>
              </a:extLst>
            </p:cNvPr>
            <p:cNvCxnSpPr>
              <a:cxnSpLocks/>
              <a:stCxn id="72" idx="1"/>
            </p:cNvCxnSpPr>
            <p:nvPr/>
          </p:nvCxnSpPr>
          <p:spPr>
            <a:xfrm flipH="1">
              <a:off x="8859299" y="3211763"/>
              <a:ext cx="948450" cy="163813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5" name="Rectangle 184">
              <a:extLst>
                <a:ext uri="{FF2B5EF4-FFF2-40B4-BE49-F238E27FC236}">
                  <a16:creationId xmlns:a16="http://schemas.microsoft.com/office/drawing/2014/main" id="{A884BCD9-B3BE-6E48-C975-1F6950CF1908}"/>
                </a:ext>
              </a:extLst>
            </p:cNvPr>
            <p:cNvSpPr/>
            <p:nvPr/>
          </p:nvSpPr>
          <p:spPr>
            <a:xfrm>
              <a:off x="6297317" y="4389558"/>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6" name="Straight Arrow Connector 185">
              <a:extLst>
                <a:ext uri="{FF2B5EF4-FFF2-40B4-BE49-F238E27FC236}">
                  <a16:creationId xmlns:a16="http://schemas.microsoft.com/office/drawing/2014/main" id="{50564130-B05E-B94C-3AD6-4FE5B3322643}"/>
                </a:ext>
              </a:extLst>
            </p:cNvPr>
            <p:cNvCxnSpPr>
              <a:cxnSpLocks/>
              <a:stCxn id="72" idx="1"/>
            </p:cNvCxnSpPr>
            <p:nvPr/>
          </p:nvCxnSpPr>
          <p:spPr>
            <a:xfrm flipH="1">
              <a:off x="8859299" y="3211763"/>
              <a:ext cx="948450" cy="172267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7" name="Rectangle 186">
              <a:extLst>
                <a:ext uri="{FF2B5EF4-FFF2-40B4-BE49-F238E27FC236}">
                  <a16:creationId xmlns:a16="http://schemas.microsoft.com/office/drawing/2014/main" id="{DE190DEE-BCB9-EE2A-F6B0-914D1ED40DB3}"/>
                </a:ext>
              </a:extLst>
            </p:cNvPr>
            <p:cNvSpPr/>
            <p:nvPr/>
          </p:nvSpPr>
          <p:spPr>
            <a:xfrm>
              <a:off x="6297317" y="4480234"/>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8" name="Straight Arrow Connector 187">
              <a:extLst>
                <a:ext uri="{FF2B5EF4-FFF2-40B4-BE49-F238E27FC236}">
                  <a16:creationId xmlns:a16="http://schemas.microsoft.com/office/drawing/2014/main" id="{B15D7555-3439-1116-02CF-046A15177614}"/>
                </a:ext>
              </a:extLst>
            </p:cNvPr>
            <p:cNvCxnSpPr>
              <a:cxnSpLocks/>
              <a:stCxn id="72" idx="1"/>
            </p:cNvCxnSpPr>
            <p:nvPr/>
          </p:nvCxnSpPr>
          <p:spPr>
            <a:xfrm flipH="1">
              <a:off x="8859299" y="3211763"/>
              <a:ext cx="948450" cy="18133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89" name="Rectangle 188">
              <a:extLst>
                <a:ext uri="{FF2B5EF4-FFF2-40B4-BE49-F238E27FC236}">
                  <a16:creationId xmlns:a16="http://schemas.microsoft.com/office/drawing/2014/main" id="{3A45B698-4AD0-4A41-9E0E-0303D983E83B}"/>
                </a:ext>
              </a:extLst>
            </p:cNvPr>
            <p:cNvSpPr/>
            <p:nvPr/>
          </p:nvSpPr>
          <p:spPr>
            <a:xfrm>
              <a:off x="6297317" y="4568977"/>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0" name="Straight Arrow Connector 189">
              <a:extLst>
                <a:ext uri="{FF2B5EF4-FFF2-40B4-BE49-F238E27FC236}">
                  <a16:creationId xmlns:a16="http://schemas.microsoft.com/office/drawing/2014/main" id="{5468E094-ACAF-EF80-6086-BB8E7510A2A0}"/>
                </a:ext>
              </a:extLst>
            </p:cNvPr>
            <p:cNvCxnSpPr>
              <a:cxnSpLocks/>
              <a:stCxn id="72" idx="1"/>
            </p:cNvCxnSpPr>
            <p:nvPr/>
          </p:nvCxnSpPr>
          <p:spPr>
            <a:xfrm flipH="1">
              <a:off x="8859299" y="3211763"/>
              <a:ext cx="948450" cy="190209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1" name="Rectangle 190">
              <a:extLst>
                <a:ext uri="{FF2B5EF4-FFF2-40B4-BE49-F238E27FC236}">
                  <a16:creationId xmlns:a16="http://schemas.microsoft.com/office/drawing/2014/main" id="{B5B325EE-D38B-2645-4027-B13FE0C3FF66}"/>
                </a:ext>
              </a:extLst>
            </p:cNvPr>
            <p:cNvSpPr/>
            <p:nvPr/>
          </p:nvSpPr>
          <p:spPr>
            <a:xfrm>
              <a:off x="6297317" y="4657720"/>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2" name="Straight Arrow Connector 191">
              <a:extLst>
                <a:ext uri="{FF2B5EF4-FFF2-40B4-BE49-F238E27FC236}">
                  <a16:creationId xmlns:a16="http://schemas.microsoft.com/office/drawing/2014/main" id="{682D7250-2246-5C0C-B4D2-EBC993C9727C}"/>
                </a:ext>
              </a:extLst>
            </p:cNvPr>
            <p:cNvCxnSpPr>
              <a:cxnSpLocks/>
              <a:stCxn id="72" idx="1"/>
            </p:cNvCxnSpPr>
            <p:nvPr/>
          </p:nvCxnSpPr>
          <p:spPr>
            <a:xfrm flipH="1">
              <a:off x="8859299" y="3211763"/>
              <a:ext cx="948450" cy="199084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3" name="Rectangle 192">
              <a:extLst>
                <a:ext uri="{FF2B5EF4-FFF2-40B4-BE49-F238E27FC236}">
                  <a16:creationId xmlns:a16="http://schemas.microsoft.com/office/drawing/2014/main" id="{5898028A-6B57-2893-3026-9629A023318B}"/>
                </a:ext>
              </a:extLst>
            </p:cNvPr>
            <p:cNvSpPr/>
            <p:nvPr/>
          </p:nvSpPr>
          <p:spPr>
            <a:xfrm>
              <a:off x="6297317" y="4748117"/>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4" name="Straight Arrow Connector 193">
              <a:extLst>
                <a:ext uri="{FF2B5EF4-FFF2-40B4-BE49-F238E27FC236}">
                  <a16:creationId xmlns:a16="http://schemas.microsoft.com/office/drawing/2014/main" id="{08C00C2D-AE43-CAD3-360D-F6CA4BDB7B53}"/>
                </a:ext>
              </a:extLst>
            </p:cNvPr>
            <p:cNvCxnSpPr>
              <a:cxnSpLocks/>
              <a:stCxn id="72" idx="1"/>
            </p:cNvCxnSpPr>
            <p:nvPr/>
          </p:nvCxnSpPr>
          <p:spPr>
            <a:xfrm flipH="1">
              <a:off x="8859299" y="3211763"/>
              <a:ext cx="948450" cy="208123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5" name="Rectangle 194">
              <a:extLst>
                <a:ext uri="{FF2B5EF4-FFF2-40B4-BE49-F238E27FC236}">
                  <a16:creationId xmlns:a16="http://schemas.microsoft.com/office/drawing/2014/main" id="{35F6D25A-A87D-9107-DAA2-99E8322A0604}"/>
                </a:ext>
              </a:extLst>
            </p:cNvPr>
            <p:cNvSpPr/>
            <p:nvPr/>
          </p:nvSpPr>
          <p:spPr>
            <a:xfrm>
              <a:off x="6297317" y="4849902"/>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6" name="Straight Arrow Connector 195">
              <a:extLst>
                <a:ext uri="{FF2B5EF4-FFF2-40B4-BE49-F238E27FC236}">
                  <a16:creationId xmlns:a16="http://schemas.microsoft.com/office/drawing/2014/main" id="{C021D883-4CBA-AE5A-AD02-03A18A63460E}"/>
                </a:ext>
              </a:extLst>
            </p:cNvPr>
            <p:cNvCxnSpPr>
              <a:cxnSpLocks/>
              <a:stCxn id="72" idx="1"/>
            </p:cNvCxnSpPr>
            <p:nvPr/>
          </p:nvCxnSpPr>
          <p:spPr>
            <a:xfrm flipH="1">
              <a:off x="8859299" y="3211763"/>
              <a:ext cx="948450" cy="218302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97" name="Rectangle 196">
              <a:extLst>
                <a:ext uri="{FF2B5EF4-FFF2-40B4-BE49-F238E27FC236}">
                  <a16:creationId xmlns:a16="http://schemas.microsoft.com/office/drawing/2014/main" id="{F709E53D-7EBE-41C0-9107-9B959E388774}"/>
                </a:ext>
              </a:extLst>
            </p:cNvPr>
            <p:cNvSpPr/>
            <p:nvPr/>
          </p:nvSpPr>
          <p:spPr>
            <a:xfrm>
              <a:off x="6297317" y="4936793"/>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8" name="Folded Corner 197">
              <a:extLst>
                <a:ext uri="{FF2B5EF4-FFF2-40B4-BE49-F238E27FC236}">
                  <a16:creationId xmlns:a16="http://schemas.microsoft.com/office/drawing/2014/main" id="{7CC0F512-E3F8-D7D3-B6DF-BB8F1C99C7DB}"/>
                </a:ext>
              </a:extLst>
            </p:cNvPr>
            <p:cNvSpPr/>
            <p:nvPr/>
          </p:nvSpPr>
          <p:spPr>
            <a:xfrm rot="10800000">
              <a:off x="6366363" y="5021334"/>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9" name="TextBox 198">
              <a:extLst>
                <a:ext uri="{FF2B5EF4-FFF2-40B4-BE49-F238E27FC236}">
                  <a16:creationId xmlns:a16="http://schemas.microsoft.com/office/drawing/2014/main" id="{E808338C-E2D1-4229-1BC9-C3B8B9C2BFF4}"/>
                </a:ext>
              </a:extLst>
            </p:cNvPr>
            <p:cNvSpPr txBox="1"/>
            <p:nvPr/>
          </p:nvSpPr>
          <p:spPr>
            <a:xfrm>
              <a:off x="6657192" y="5469243"/>
              <a:ext cx="783676" cy="369332"/>
            </a:xfrm>
            <a:prstGeom prst="rect">
              <a:avLst/>
            </a:prstGeom>
            <a:noFill/>
          </p:spPr>
          <p:txBody>
            <a:bodyPr wrap="none" rtlCol="0">
              <a:spAutoFit/>
            </a:bodyPr>
            <a:lstStyle/>
            <a:p>
              <a:r>
                <a:rPr lang="en-US" dirty="0"/>
                <a:t>1 Pod</a:t>
              </a:r>
            </a:p>
          </p:txBody>
        </p:sp>
        <p:sp>
          <p:nvSpPr>
            <p:cNvPr id="200" name="TextBox 199">
              <a:extLst>
                <a:ext uri="{FF2B5EF4-FFF2-40B4-BE49-F238E27FC236}">
                  <a16:creationId xmlns:a16="http://schemas.microsoft.com/office/drawing/2014/main" id="{FAEFDBA8-7AFD-59E7-3659-05FDAC82989A}"/>
                </a:ext>
              </a:extLst>
            </p:cNvPr>
            <p:cNvSpPr txBox="1"/>
            <p:nvPr/>
          </p:nvSpPr>
          <p:spPr>
            <a:xfrm>
              <a:off x="7813243" y="5297011"/>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cxnSp>
          <p:nvCxnSpPr>
            <p:cNvPr id="201" name="Straight Arrow Connector 200">
              <a:extLst>
                <a:ext uri="{FF2B5EF4-FFF2-40B4-BE49-F238E27FC236}">
                  <a16:creationId xmlns:a16="http://schemas.microsoft.com/office/drawing/2014/main" id="{A6E92422-FC34-15AC-6733-CE4E4B519969}"/>
                </a:ext>
              </a:extLst>
            </p:cNvPr>
            <p:cNvCxnSpPr>
              <a:cxnSpLocks/>
              <a:stCxn id="72" idx="1"/>
              <a:endCxn id="200" idx="3"/>
            </p:cNvCxnSpPr>
            <p:nvPr/>
          </p:nvCxnSpPr>
          <p:spPr>
            <a:xfrm flipH="1">
              <a:off x="8859299" y="3211763"/>
              <a:ext cx="948450" cy="22699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2" name="Rectangle 201">
              <a:extLst>
                <a:ext uri="{FF2B5EF4-FFF2-40B4-BE49-F238E27FC236}">
                  <a16:creationId xmlns:a16="http://schemas.microsoft.com/office/drawing/2014/main" id="{C92BD0F4-0385-BCC8-8C35-B46CE3CDA9C9}"/>
                </a:ext>
              </a:extLst>
            </p:cNvPr>
            <p:cNvSpPr/>
            <p:nvPr/>
          </p:nvSpPr>
          <p:spPr>
            <a:xfrm>
              <a:off x="6297317" y="5021333"/>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3" name="Straight Arrow Connector 202">
              <a:extLst>
                <a:ext uri="{FF2B5EF4-FFF2-40B4-BE49-F238E27FC236}">
                  <a16:creationId xmlns:a16="http://schemas.microsoft.com/office/drawing/2014/main" id="{9DA3F750-4804-C467-60E2-4CAB3FDFD7F4}"/>
                </a:ext>
              </a:extLst>
            </p:cNvPr>
            <p:cNvCxnSpPr>
              <a:cxnSpLocks/>
              <a:stCxn id="72" idx="1"/>
            </p:cNvCxnSpPr>
            <p:nvPr/>
          </p:nvCxnSpPr>
          <p:spPr>
            <a:xfrm flipH="1">
              <a:off x="8859299" y="3211763"/>
              <a:ext cx="948450" cy="23544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4" name="Rectangle 203">
              <a:extLst>
                <a:ext uri="{FF2B5EF4-FFF2-40B4-BE49-F238E27FC236}">
                  <a16:creationId xmlns:a16="http://schemas.microsoft.com/office/drawing/2014/main" id="{E1B9C3C7-57AF-2B75-58C4-A535F132E7E9}"/>
                </a:ext>
              </a:extLst>
            </p:cNvPr>
            <p:cNvSpPr/>
            <p:nvPr/>
          </p:nvSpPr>
          <p:spPr>
            <a:xfrm>
              <a:off x="6297317" y="5105873"/>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5" name="Straight Arrow Connector 204">
              <a:extLst>
                <a:ext uri="{FF2B5EF4-FFF2-40B4-BE49-F238E27FC236}">
                  <a16:creationId xmlns:a16="http://schemas.microsoft.com/office/drawing/2014/main" id="{D4E33034-9D0B-75B7-4ED6-BD3F45F50267}"/>
                </a:ext>
              </a:extLst>
            </p:cNvPr>
            <p:cNvCxnSpPr>
              <a:cxnSpLocks/>
              <a:stCxn id="72" idx="1"/>
            </p:cNvCxnSpPr>
            <p:nvPr/>
          </p:nvCxnSpPr>
          <p:spPr>
            <a:xfrm flipH="1">
              <a:off x="8859299" y="3211763"/>
              <a:ext cx="948450" cy="24389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06" name="Rectangle 205">
              <a:extLst>
                <a:ext uri="{FF2B5EF4-FFF2-40B4-BE49-F238E27FC236}">
                  <a16:creationId xmlns:a16="http://schemas.microsoft.com/office/drawing/2014/main" id="{7A795C26-7217-0E5F-2F11-C84F29B80442}"/>
                </a:ext>
              </a:extLst>
            </p:cNvPr>
            <p:cNvSpPr/>
            <p:nvPr/>
          </p:nvSpPr>
          <p:spPr>
            <a:xfrm>
              <a:off x="6297317" y="5196549"/>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 name="Straight Arrow Connector 206">
              <a:extLst>
                <a:ext uri="{FF2B5EF4-FFF2-40B4-BE49-F238E27FC236}">
                  <a16:creationId xmlns:a16="http://schemas.microsoft.com/office/drawing/2014/main" id="{C2F8582E-497B-6868-6EAE-76E025346EE0}"/>
                </a:ext>
              </a:extLst>
            </p:cNvPr>
            <p:cNvCxnSpPr>
              <a:cxnSpLocks/>
              <a:stCxn id="72" idx="1"/>
            </p:cNvCxnSpPr>
            <p:nvPr/>
          </p:nvCxnSpPr>
          <p:spPr>
            <a:xfrm flipH="1">
              <a:off x="8859299" y="3211763"/>
              <a:ext cx="948450" cy="25296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3EF679F3-4BEC-FB3C-8160-911B9FFB145E}"/>
                </a:ext>
              </a:extLst>
            </p:cNvPr>
            <p:cNvSpPr/>
            <p:nvPr/>
          </p:nvSpPr>
          <p:spPr>
            <a:xfrm>
              <a:off x="6297317" y="5314331"/>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olded Corner 80">
              <a:extLst>
                <a:ext uri="{FF2B5EF4-FFF2-40B4-BE49-F238E27FC236}">
                  <a16:creationId xmlns:a16="http://schemas.microsoft.com/office/drawing/2014/main" id="{EA5742C4-6AFB-F354-F804-9FFB5D62BFD3}"/>
                </a:ext>
              </a:extLst>
            </p:cNvPr>
            <p:cNvSpPr/>
            <p:nvPr/>
          </p:nvSpPr>
          <p:spPr>
            <a:xfrm rot="10800000">
              <a:off x="6366363" y="5398872"/>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A4775C1-AAC5-F523-DA22-4F3F6A92A007}"/>
                </a:ext>
              </a:extLst>
            </p:cNvPr>
            <p:cNvSpPr txBox="1"/>
            <p:nvPr/>
          </p:nvSpPr>
          <p:spPr>
            <a:xfrm>
              <a:off x="6657192" y="5846781"/>
              <a:ext cx="783676" cy="369332"/>
            </a:xfrm>
            <a:prstGeom prst="rect">
              <a:avLst/>
            </a:prstGeom>
            <a:noFill/>
          </p:spPr>
          <p:txBody>
            <a:bodyPr wrap="none" rtlCol="0">
              <a:spAutoFit/>
            </a:bodyPr>
            <a:lstStyle/>
            <a:p>
              <a:r>
                <a:rPr lang="en-US" dirty="0"/>
                <a:t>1 Pod</a:t>
              </a:r>
            </a:p>
          </p:txBody>
        </p:sp>
        <p:sp>
          <p:nvSpPr>
            <p:cNvPr id="83" name="TextBox 82">
              <a:extLst>
                <a:ext uri="{FF2B5EF4-FFF2-40B4-BE49-F238E27FC236}">
                  <a16:creationId xmlns:a16="http://schemas.microsoft.com/office/drawing/2014/main" id="{7E9BBA0F-1471-FED7-746C-493C2EF2E11F}"/>
                </a:ext>
              </a:extLst>
            </p:cNvPr>
            <p:cNvSpPr txBox="1"/>
            <p:nvPr/>
          </p:nvSpPr>
          <p:spPr>
            <a:xfrm>
              <a:off x="7813243" y="5674549"/>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cxnSp>
          <p:nvCxnSpPr>
            <p:cNvPr id="216" name="Straight Arrow Connector 215">
              <a:extLst>
                <a:ext uri="{FF2B5EF4-FFF2-40B4-BE49-F238E27FC236}">
                  <a16:creationId xmlns:a16="http://schemas.microsoft.com/office/drawing/2014/main" id="{839F6AD7-E02A-9B90-74B5-293AAB4D14D2}"/>
                </a:ext>
              </a:extLst>
            </p:cNvPr>
            <p:cNvCxnSpPr>
              <a:cxnSpLocks/>
              <a:stCxn id="72" idx="1"/>
              <a:endCxn id="83" idx="3"/>
            </p:cNvCxnSpPr>
            <p:nvPr/>
          </p:nvCxnSpPr>
          <p:spPr>
            <a:xfrm flipH="1">
              <a:off x="8859299" y="3211763"/>
              <a:ext cx="948450" cy="264745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3171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48CB-5E52-A862-3861-248E9E685DCF}"/>
              </a:ext>
            </a:extLst>
          </p:cNvPr>
          <p:cNvSpPr>
            <a:spLocks noGrp="1"/>
          </p:cNvSpPr>
          <p:nvPr>
            <p:ph type="title"/>
          </p:nvPr>
        </p:nvSpPr>
        <p:spPr>
          <a:xfrm>
            <a:off x="3649191" y="1894068"/>
            <a:ext cx="4893617" cy="3069864"/>
          </a:xfrm>
        </p:spPr>
        <p:txBody>
          <a:bodyPr>
            <a:normAutofit/>
          </a:bodyPr>
          <a:lstStyle/>
          <a:p>
            <a:r>
              <a:rPr lang="en-US" sz="3200" b="1" u="sng" dirty="0"/>
              <a:t>Offload</a:t>
            </a:r>
            <a:r>
              <a:rPr lang="en-US" sz="3200" dirty="0"/>
              <a:t> search compute from the data owner</a:t>
            </a:r>
          </a:p>
        </p:txBody>
      </p:sp>
    </p:spTree>
    <p:extLst>
      <p:ext uri="{BB962C8B-B14F-4D97-AF65-F5344CB8AC3E}">
        <p14:creationId xmlns:p14="http://schemas.microsoft.com/office/powerpoint/2010/main" val="53661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6057847D-B092-C052-DE7B-9F496E4641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89" r="56003"/>
          <a:stretch/>
        </p:blipFill>
        <p:spPr bwMode="auto">
          <a:xfrm>
            <a:off x="2104373" y="562534"/>
            <a:ext cx="2179530" cy="31890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ool Guy Sunglasses Stock Photo 66041614 | Shutterstock">
            <a:extLst>
              <a:ext uri="{FF2B5EF4-FFF2-40B4-BE49-F238E27FC236}">
                <a16:creationId xmlns:a16="http://schemas.microsoft.com/office/drawing/2014/main" id="{88715D11-8BFE-1EB8-AA21-873FC77B99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561" y="562534"/>
            <a:ext cx="2079319" cy="322305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E0CBCF5E-A71E-BE0C-86BD-880917741047}"/>
              </a:ext>
            </a:extLst>
          </p:cNvPr>
          <p:cNvGrpSpPr/>
          <p:nvPr/>
        </p:nvGrpSpPr>
        <p:grpSpPr>
          <a:xfrm>
            <a:off x="7766139" y="4070960"/>
            <a:ext cx="2043829" cy="2432136"/>
            <a:chOff x="1929008" y="4283902"/>
            <a:chExt cx="2043829" cy="2432136"/>
          </a:xfrm>
        </p:grpSpPr>
        <p:sp>
          <p:nvSpPr>
            <p:cNvPr id="4" name="Folded Corner 3">
              <a:extLst>
                <a:ext uri="{FF2B5EF4-FFF2-40B4-BE49-F238E27FC236}">
                  <a16:creationId xmlns:a16="http://schemas.microsoft.com/office/drawing/2014/main" id="{F2070168-FAF5-4CBB-3C09-FC27C9AAB5E7}"/>
                </a:ext>
              </a:extLst>
            </p:cNvPr>
            <p:cNvSpPr/>
            <p:nvPr/>
          </p:nvSpPr>
          <p:spPr>
            <a:xfrm rot="10800000">
              <a:off x="1929008" y="4283902"/>
              <a:ext cx="1390389" cy="1716065"/>
            </a:xfrm>
            <a:prstGeom prst="foldedCorner">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lded Corner 4">
              <a:extLst>
                <a:ext uri="{FF2B5EF4-FFF2-40B4-BE49-F238E27FC236}">
                  <a16:creationId xmlns:a16="http://schemas.microsoft.com/office/drawing/2014/main" id="{4F7473B6-4B82-352D-BA77-60BCB4DD91D6}"/>
                </a:ext>
              </a:extLst>
            </p:cNvPr>
            <p:cNvSpPr/>
            <p:nvPr/>
          </p:nvSpPr>
          <p:spPr>
            <a:xfrm rot="10800000">
              <a:off x="2281825" y="4579401"/>
              <a:ext cx="1390389" cy="1716065"/>
            </a:xfrm>
            <a:prstGeom prst="foldedCorner">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lded Corner 5">
              <a:extLst>
                <a:ext uri="{FF2B5EF4-FFF2-40B4-BE49-F238E27FC236}">
                  <a16:creationId xmlns:a16="http://schemas.microsoft.com/office/drawing/2014/main" id="{250209A9-CEDD-8EE2-39A1-A4D32AB04912}"/>
                </a:ext>
              </a:extLst>
            </p:cNvPr>
            <p:cNvSpPr/>
            <p:nvPr/>
          </p:nvSpPr>
          <p:spPr>
            <a:xfrm rot="10800000">
              <a:off x="2582448" y="4999973"/>
              <a:ext cx="1390389" cy="1716065"/>
            </a:xfrm>
            <a:prstGeom prst="foldedCorner">
              <a:avLst>
                <a:gd name="adj"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80" name="Picture 8" descr="search&quot; Icon - Download for free – Iconduck">
            <a:extLst>
              <a:ext uri="{FF2B5EF4-FFF2-40B4-BE49-F238E27FC236}">
                <a16:creationId xmlns:a16="http://schemas.microsoft.com/office/drawing/2014/main" id="{0BFC194C-0CE6-6AD8-A237-90EB1561B4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373" y="4366459"/>
            <a:ext cx="2070969" cy="207096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2F78B4F-679C-E19E-FF2F-4CB3ABC07600}"/>
              </a:ext>
            </a:extLst>
          </p:cNvPr>
          <p:cNvSpPr txBox="1"/>
          <p:nvPr/>
        </p:nvSpPr>
        <p:spPr>
          <a:xfrm>
            <a:off x="4762528" y="3055297"/>
            <a:ext cx="2613216" cy="1015663"/>
          </a:xfrm>
          <a:prstGeom prst="rect">
            <a:avLst/>
          </a:prstGeom>
          <a:noFill/>
        </p:spPr>
        <p:txBody>
          <a:bodyPr wrap="none" rtlCol="0">
            <a:spAutoFit/>
          </a:bodyPr>
          <a:lstStyle/>
          <a:p>
            <a:r>
              <a:rPr lang="en-US" sz="6000" dirty="0"/>
              <a:t>$0.005</a:t>
            </a:r>
          </a:p>
        </p:txBody>
      </p:sp>
      <p:cxnSp>
        <p:nvCxnSpPr>
          <p:cNvPr id="10" name="Straight Arrow Connector 9">
            <a:extLst>
              <a:ext uri="{FF2B5EF4-FFF2-40B4-BE49-F238E27FC236}">
                <a16:creationId xmlns:a16="http://schemas.microsoft.com/office/drawing/2014/main" id="{B39DB714-C278-FAA4-C68C-66635FF0F93A}"/>
              </a:ext>
            </a:extLst>
          </p:cNvPr>
          <p:cNvCxnSpPr>
            <a:cxnSpLocks/>
            <a:stCxn id="8" idx="1"/>
          </p:cNvCxnSpPr>
          <p:nvPr/>
        </p:nvCxnSpPr>
        <p:spPr>
          <a:xfrm flipH="1" flipV="1">
            <a:off x="3544866" y="2367419"/>
            <a:ext cx="1217662" cy="1195710"/>
          </a:xfrm>
          <a:prstGeom prst="straightConnector1">
            <a:avLst/>
          </a:prstGeom>
          <a:ln w="2095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161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B08D9C-EDF5-FCB9-7CD0-DB601CADBA00}"/>
              </a:ext>
            </a:extLst>
          </p:cNvPr>
          <p:cNvPicPr>
            <a:picLocks noChangeAspect="1"/>
          </p:cNvPicPr>
          <p:nvPr/>
        </p:nvPicPr>
        <p:blipFill>
          <a:blip r:embed="rId3">
            <a:duotone>
              <a:prstClr val="black"/>
              <a:schemeClr val="tx1">
                <a:tint val="45000"/>
                <a:satMod val="400000"/>
              </a:schemeClr>
            </a:duotone>
            <a:extLst>
              <a:ext uri="{BEBA8EAE-BF5A-486C-A8C5-ECC9F3942E4B}">
                <a14:imgProps xmlns:a14="http://schemas.microsoft.com/office/drawing/2010/main">
                  <a14:imgLayer r:embed="rId4">
                    <a14:imgEffect>
                      <a14:colorTemperature colorTemp="11500"/>
                    </a14:imgEffect>
                    <a14:imgEffect>
                      <a14:saturation sat="0"/>
                    </a14:imgEffect>
                  </a14:imgLayer>
                </a14:imgProps>
              </a:ext>
            </a:extLst>
          </a:blip>
          <a:stretch>
            <a:fillRect/>
          </a:stretch>
        </p:blipFill>
        <p:spPr>
          <a:xfrm>
            <a:off x="569450" y="864296"/>
            <a:ext cx="10856999" cy="5123146"/>
          </a:xfrm>
          <a:prstGeom prst="rect">
            <a:avLst/>
          </a:prstGeom>
        </p:spPr>
      </p:pic>
      <p:pic>
        <p:nvPicPr>
          <p:cNvPr id="6" name="Picture 5">
            <a:extLst>
              <a:ext uri="{FF2B5EF4-FFF2-40B4-BE49-F238E27FC236}">
                <a16:creationId xmlns:a16="http://schemas.microsoft.com/office/drawing/2014/main" id="{DEAD4982-7002-934E-1B4D-A1FAB39939A0}"/>
              </a:ext>
            </a:extLst>
          </p:cNvPr>
          <p:cNvPicPr>
            <a:picLocks noChangeAspect="1"/>
          </p:cNvPicPr>
          <p:nvPr/>
        </p:nvPicPr>
        <p:blipFill rotWithShape="1">
          <a:blip r:embed="rId5"/>
          <a:srcRect l="87400" t="5378" r="4294" b="29096"/>
          <a:stretch/>
        </p:blipFill>
        <p:spPr>
          <a:xfrm>
            <a:off x="10058399" y="1139868"/>
            <a:ext cx="901875" cy="3356976"/>
          </a:xfrm>
          <a:prstGeom prst="rect">
            <a:avLst/>
          </a:prstGeom>
        </p:spPr>
      </p:pic>
      <p:pic>
        <p:nvPicPr>
          <p:cNvPr id="7" name="Picture 6">
            <a:extLst>
              <a:ext uri="{FF2B5EF4-FFF2-40B4-BE49-F238E27FC236}">
                <a16:creationId xmlns:a16="http://schemas.microsoft.com/office/drawing/2014/main" id="{4FFEB90A-7FD7-5E6E-D765-637EC7464E03}"/>
              </a:ext>
            </a:extLst>
          </p:cNvPr>
          <p:cNvPicPr>
            <a:picLocks noChangeAspect="1"/>
          </p:cNvPicPr>
          <p:nvPr/>
        </p:nvPicPr>
        <p:blipFill rotWithShape="1">
          <a:blip r:embed="rId5"/>
          <a:srcRect l="71017" t="59902" r="20676"/>
          <a:stretch/>
        </p:blipFill>
        <p:spPr>
          <a:xfrm>
            <a:off x="8279704" y="3933172"/>
            <a:ext cx="901874" cy="2054269"/>
          </a:xfrm>
          <a:prstGeom prst="rect">
            <a:avLst/>
          </a:prstGeom>
        </p:spPr>
      </p:pic>
      <p:pic>
        <p:nvPicPr>
          <p:cNvPr id="8" name="Picture 7">
            <a:extLst>
              <a:ext uri="{FF2B5EF4-FFF2-40B4-BE49-F238E27FC236}">
                <a16:creationId xmlns:a16="http://schemas.microsoft.com/office/drawing/2014/main" id="{E2FE9BEA-0B8F-CBD1-9392-A8A6CD9EFC64}"/>
              </a:ext>
            </a:extLst>
          </p:cNvPr>
          <p:cNvPicPr>
            <a:picLocks noChangeAspect="1"/>
          </p:cNvPicPr>
          <p:nvPr/>
        </p:nvPicPr>
        <p:blipFill rotWithShape="1">
          <a:blip r:embed="rId5"/>
          <a:srcRect l="24521" t="39853" r="37867" b="49939"/>
          <a:stretch/>
        </p:blipFill>
        <p:spPr>
          <a:xfrm>
            <a:off x="3231715" y="2906038"/>
            <a:ext cx="4083485" cy="522962"/>
          </a:xfrm>
          <a:prstGeom prst="rect">
            <a:avLst/>
          </a:prstGeom>
        </p:spPr>
      </p:pic>
      <p:pic>
        <p:nvPicPr>
          <p:cNvPr id="9" name="Picture 8">
            <a:extLst>
              <a:ext uri="{FF2B5EF4-FFF2-40B4-BE49-F238E27FC236}">
                <a16:creationId xmlns:a16="http://schemas.microsoft.com/office/drawing/2014/main" id="{D9D04BB3-F247-8000-D669-3EEAB9A7D4BF}"/>
              </a:ext>
            </a:extLst>
          </p:cNvPr>
          <p:cNvPicPr>
            <a:picLocks noChangeAspect="1"/>
          </p:cNvPicPr>
          <p:nvPr/>
        </p:nvPicPr>
        <p:blipFill rotWithShape="1">
          <a:blip r:embed="rId5"/>
          <a:srcRect l="26713" t="5379" r="34291" b="84108"/>
          <a:stretch/>
        </p:blipFill>
        <p:spPr>
          <a:xfrm>
            <a:off x="3469710" y="1139868"/>
            <a:ext cx="4233797" cy="538620"/>
          </a:xfrm>
          <a:prstGeom prst="rect">
            <a:avLst/>
          </a:prstGeom>
        </p:spPr>
      </p:pic>
      <p:pic>
        <p:nvPicPr>
          <p:cNvPr id="10" name="Picture 9">
            <a:extLst>
              <a:ext uri="{FF2B5EF4-FFF2-40B4-BE49-F238E27FC236}">
                <a16:creationId xmlns:a16="http://schemas.microsoft.com/office/drawing/2014/main" id="{F503C5F0-A159-F084-5D69-A22F0824C243}"/>
              </a:ext>
            </a:extLst>
          </p:cNvPr>
          <p:cNvPicPr>
            <a:picLocks noChangeAspect="1"/>
          </p:cNvPicPr>
          <p:nvPr/>
        </p:nvPicPr>
        <p:blipFill rotWithShape="1">
          <a:blip r:embed="rId5"/>
          <a:srcRect l="7677" t="5379" r="84016" b="29095"/>
          <a:stretch/>
        </p:blipFill>
        <p:spPr>
          <a:xfrm>
            <a:off x="1402915" y="1139868"/>
            <a:ext cx="901874" cy="3356976"/>
          </a:xfrm>
          <a:prstGeom prst="rect">
            <a:avLst/>
          </a:prstGeom>
        </p:spPr>
      </p:pic>
    </p:spTree>
    <p:extLst>
      <p:ext uri="{BB962C8B-B14F-4D97-AF65-F5344CB8AC3E}">
        <p14:creationId xmlns:p14="http://schemas.microsoft.com/office/powerpoint/2010/main" val="730196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60AF7-5736-FD13-A4E0-4E6375972DAF}"/>
              </a:ext>
            </a:extLst>
          </p:cNvPr>
          <p:cNvSpPr>
            <a:spLocks noGrp="1"/>
          </p:cNvSpPr>
          <p:nvPr>
            <p:ph type="title"/>
          </p:nvPr>
        </p:nvSpPr>
        <p:spPr/>
        <p:txBody>
          <a:bodyPr>
            <a:noAutofit/>
          </a:bodyPr>
          <a:lstStyle/>
          <a:p>
            <a:r>
              <a:rPr lang="en-US" sz="2000" dirty="0"/>
              <a:t>From “Triple Pattern Fragments: a Low-cost Knowledge Graph Interface for the Web”</a:t>
            </a:r>
          </a:p>
        </p:txBody>
      </p:sp>
      <p:sp>
        <p:nvSpPr>
          <p:cNvPr id="3" name="Content Placeholder 2">
            <a:extLst>
              <a:ext uri="{FF2B5EF4-FFF2-40B4-BE49-F238E27FC236}">
                <a16:creationId xmlns:a16="http://schemas.microsoft.com/office/drawing/2014/main" id="{9EC701C7-D1FC-A8D1-41C6-BDEE9D9909F7}"/>
              </a:ext>
            </a:extLst>
          </p:cNvPr>
          <p:cNvSpPr>
            <a:spLocks noGrp="1"/>
          </p:cNvSpPr>
          <p:nvPr>
            <p:ph idx="1"/>
          </p:nvPr>
        </p:nvSpPr>
        <p:spPr/>
        <p:txBody>
          <a:bodyPr/>
          <a:lstStyle/>
          <a:p>
            <a:r>
              <a:rPr lang="en-US" dirty="0"/>
              <a:t>“The processing of individual requests is potentially </a:t>
            </a:r>
            <a:r>
              <a:rPr lang="en-US" b="1" u="sng" dirty="0"/>
              <a:t>very expensive</a:t>
            </a:r>
            <a:r>
              <a:rPr lang="en-US" dirty="0"/>
              <a:t>”</a:t>
            </a:r>
          </a:p>
          <a:p>
            <a:r>
              <a:rPr lang="en-US" dirty="0"/>
              <a:t>“the evaluation problem for SPARQL is </a:t>
            </a:r>
            <a:r>
              <a:rPr lang="en-US" b="1" u="sng" dirty="0"/>
              <a:t>PSPACE-complete</a:t>
            </a:r>
            <a:r>
              <a:rPr lang="en-US" dirty="0"/>
              <a:t>”</a:t>
            </a:r>
          </a:p>
          <a:p>
            <a:r>
              <a:rPr lang="en-US" dirty="0"/>
              <a:t>“The majority of public SPARQL endpoints had an </a:t>
            </a:r>
            <a:r>
              <a:rPr lang="en-US" b="1" u="sng" dirty="0"/>
              <a:t>uptime of less than 95%</a:t>
            </a:r>
            <a:r>
              <a:rPr lang="en-US" dirty="0"/>
              <a:t>”</a:t>
            </a:r>
          </a:p>
        </p:txBody>
      </p:sp>
      <p:sp>
        <p:nvSpPr>
          <p:cNvPr id="5" name="TextBox 4">
            <a:extLst>
              <a:ext uri="{FF2B5EF4-FFF2-40B4-BE49-F238E27FC236}">
                <a16:creationId xmlns:a16="http://schemas.microsoft.com/office/drawing/2014/main" id="{3BE59991-3956-C1AA-CE0E-1B3DFC99EDAC}"/>
              </a:ext>
            </a:extLst>
          </p:cNvPr>
          <p:cNvSpPr txBox="1"/>
          <p:nvPr/>
        </p:nvSpPr>
        <p:spPr>
          <a:xfrm>
            <a:off x="0" y="6492875"/>
            <a:ext cx="9015608" cy="369332"/>
          </a:xfrm>
          <a:prstGeom prst="rect">
            <a:avLst/>
          </a:prstGeom>
          <a:noFill/>
        </p:spPr>
        <p:txBody>
          <a:bodyPr wrap="square">
            <a:spAutoFit/>
          </a:bodyPr>
          <a:lstStyle/>
          <a:p>
            <a:r>
              <a:rPr lang="en-US" dirty="0"/>
              <a:t>Source: https://</a:t>
            </a:r>
            <a:r>
              <a:rPr lang="en-US" dirty="0" err="1"/>
              <a:t>linkeddatafragments.org</a:t>
            </a:r>
            <a:r>
              <a:rPr lang="en-US" dirty="0"/>
              <a:t>/publications/jws2016.pdf</a:t>
            </a:r>
          </a:p>
        </p:txBody>
      </p:sp>
    </p:spTree>
    <p:extLst>
      <p:ext uri="{BB962C8B-B14F-4D97-AF65-F5344CB8AC3E}">
        <p14:creationId xmlns:p14="http://schemas.microsoft.com/office/powerpoint/2010/main" val="4125605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D50D-D4ED-6719-3929-4BDA661A50D2}"/>
              </a:ext>
            </a:extLst>
          </p:cNvPr>
          <p:cNvSpPr>
            <a:spLocks noGrp="1"/>
          </p:cNvSpPr>
          <p:nvPr>
            <p:ph type="ctrTitle"/>
          </p:nvPr>
        </p:nvSpPr>
        <p:spPr>
          <a:xfrm>
            <a:off x="1575147" y="2329841"/>
            <a:ext cx="8959241" cy="2223370"/>
          </a:xfrm>
        </p:spPr>
        <p:txBody>
          <a:bodyPr>
            <a:normAutofit/>
          </a:bodyPr>
          <a:lstStyle/>
          <a:p>
            <a:r>
              <a:rPr lang="en-US" dirty="0"/>
              <a:t>The Pod Should </a:t>
            </a:r>
            <a:r>
              <a:rPr lang="en-US" b="1" u="sng" dirty="0" err="1"/>
              <a:t>noT</a:t>
            </a:r>
            <a:r>
              <a:rPr lang="en-US" dirty="0"/>
              <a:t> Be the Thing that Performs Search</a:t>
            </a:r>
          </a:p>
        </p:txBody>
      </p:sp>
    </p:spTree>
    <p:extLst>
      <p:ext uri="{BB962C8B-B14F-4D97-AF65-F5344CB8AC3E}">
        <p14:creationId xmlns:p14="http://schemas.microsoft.com/office/powerpoint/2010/main" val="178815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D642C6-E1F9-47C3-C76D-EA5217EB2D75}"/>
              </a:ext>
            </a:extLst>
          </p:cNvPr>
          <p:cNvPicPr>
            <a:picLocks noChangeAspect="1"/>
          </p:cNvPicPr>
          <p:nvPr/>
        </p:nvPicPr>
        <p:blipFill>
          <a:blip r:embed="rId3"/>
          <a:stretch>
            <a:fillRect/>
          </a:stretch>
        </p:blipFill>
        <p:spPr>
          <a:xfrm>
            <a:off x="647912" y="3519709"/>
            <a:ext cx="10896176" cy="1572221"/>
          </a:xfrm>
          <a:prstGeom prst="rect">
            <a:avLst/>
          </a:prstGeom>
        </p:spPr>
      </p:pic>
      <p:sp>
        <p:nvSpPr>
          <p:cNvPr id="6" name="TextBox 5">
            <a:extLst>
              <a:ext uri="{FF2B5EF4-FFF2-40B4-BE49-F238E27FC236}">
                <a16:creationId xmlns:a16="http://schemas.microsoft.com/office/drawing/2014/main" id="{C49700EA-EEB9-7A51-8AEB-7CAF57548670}"/>
              </a:ext>
            </a:extLst>
          </p:cNvPr>
          <p:cNvSpPr txBox="1"/>
          <p:nvPr/>
        </p:nvSpPr>
        <p:spPr>
          <a:xfrm>
            <a:off x="0" y="6492875"/>
            <a:ext cx="9015608" cy="369332"/>
          </a:xfrm>
          <a:prstGeom prst="rect">
            <a:avLst/>
          </a:prstGeom>
          <a:noFill/>
        </p:spPr>
        <p:txBody>
          <a:bodyPr wrap="square">
            <a:spAutoFit/>
          </a:bodyPr>
          <a:lstStyle/>
          <a:p>
            <a:r>
              <a:rPr lang="en-US" dirty="0"/>
              <a:t>Source: https://</a:t>
            </a:r>
            <a:r>
              <a:rPr lang="en-US" dirty="0" err="1"/>
              <a:t>linkeddatafragments.org</a:t>
            </a:r>
            <a:r>
              <a:rPr lang="en-US" dirty="0"/>
              <a:t>/publications/jws2016.pdf</a:t>
            </a:r>
          </a:p>
        </p:txBody>
      </p:sp>
    </p:spTree>
    <p:extLst>
      <p:ext uri="{BB962C8B-B14F-4D97-AF65-F5344CB8AC3E}">
        <p14:creationId xmlns:p14="http://schemas.microsoft.com/office/powerpoint/2010/main" val="250001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3352-F1BD-7E4B-6503-732B3597FDE1}"/>
              </a:ext>
            </a:extLst>
          </p:cNvPr>
          <p:cNvSpPr>
            <a:spLocks noGrp="1"/>
          </p:cNvSpPr>
          <p:nvPr>
            <p:ph type="title"/>
          </p:nvPr>
        </p:nvSpPr>
        <p:spPr>
          <a:xfrm>
            <a:off x="917167" y="636533"/>
            <a:ext cx="10357666" cy="5584934"/>
          </a:xfrm>
        </p:spPr>
        <p:txBody>
          <a:bodyPr>
            <a:normAutofit/>
          </a:bodyPr>
          <a:lstStyle/>
          <a:p>
            <a:pPr algn="ctr">
              <a:lnSpc>
                <a:spcPct val="150000"/>
              </a:lnSpc>
            </a:pPr>
            <a:r>
              <a:rPr lang="en-US" dirty="0"/>
              <a:t>In one</a:t>
            </a:r>
            <a:br>
              <a:rPr lang="en-US" dirty="0"/>
            </a:br>
            <a:r>
              <a:rPr lang="en-US" sz="4800" b="1" u="sng" dirty="0"/>
              <a:t>SPARQL Query</a:t>
            </a:r>
            <a:br>
              <a:rPr lang="en-US" dirty="0"/>
            </a:br>
            <a:r>
              <a:rPr lang="en-US" dirty="0"/>
              <a:t>I want to search</a:t>
            </a:r>
            <a:br>
              <a:rPr lang="en-US" dirty="0"/>
            </a:br>
            <a:r>
              <a:rPr lang="en-US" sz="5400" b="1" u="sng" dirty="0"/>
              <a:t>all data in existence</a:t>
            </a:r>
            <a:br>
              <a:rPr lang="en-US" b="1" u="sng" dirty="0"/>
            </a:br>
            <a:r>
              <a:rPr lang="en-US" dirty="0"/>
              <a:t>To Which I Have Been</a:t>
            </a:r>
            <a:br>
              <a:rPr lang="en-US" dirty="0"/>
            </a:br>
            <a:r>
              <a:rPr lang="en-US" sz="4400" b="1" u="sng" dirty="0"/>
              <a:t>Granted Access </a:t>
            </a:r>
            <a:endParaRPr lang="en-US" b="1" u="sng" dirty="0"/>
          </a:p>
        </p:txBody>
      </p:sp>
    </p:spTree>
    <p:extLst>
      <p:ext uri="{BB962C8B-B14F-4D97-AF65-F5344CB8AC3E}">
        <p14:creationId xmlns:p14="http://schemas.microsoft.com/office/powerpoint/2010/main" val="131636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D642C6-E1F9-47C3-C76D-EA5217EB2D75}"/>
              </a:ext>
            </a:extLst>
          </p:cNvPr>
          <p:cNvPicPr>
            <a:picLocks noChangeAspect="1"/>
          </p:cNvPicPr>
          <p:nvPr/>
        </p:nvPicPr>
        <p:blipFill>
          <a:blip r:embed="rId3"/>
          <a:stretch>
            <a:fillRect/>
          </a:stretch>
        </p:blipFill>
        <p:spPr>
          <a:xfrm>
            <a:off x="647912" y="3519709"/>
            <a:ext cx="10896176" cy="1572221"/>
          </a:xfrm>
          <a:prstGeom prst="rect">
            <a:avLst/>
          </a:prstGeom>
        </p:spPr>
      </p:pic>
      <p:sp>
        <p:nvSpPr>
          <p:cNvPr id="2" name="Title 1">
            <a:extLst>
              <a:ext uri="{FF2B5EF4-FFF2-40B4-BE49-F238E27FC236}">
                <a16:creationId xmlns:a16="http://schemas.microsoft.com/office/drawing/2014/main" id="{0D9D268B-7118-81B2-36B5-C49476727954}"/>
              </a:ext>
            </a:extLst>
          </p:cNvPr>
          <p:cNvSpPr>
            <a:spLocks noGrp="1"/>
          </p:cNvSpPr>
          <p:nvPr>
            <p:ph type="title"/>
          </p:nvPr>
        </p:nvSpPr>
        <p:spPr>
          <a:xfrm>
            <a:off x="6650528" y="991629"/>
            <a:ext cx="4893560" cy="2437371"/>
          </a:xfrm>
        </p:spPr>
        <p:txBody>
          <a:bodyPr>
            <a:normAutofit/>
          </a:bodyPr>
          <a:lstStyle/>
          <a:p>
            <a:pPr algn="r"/>
            <a:r>
              <a:rPr lang="en-US" sz="2400" dirty="0"/>
              <a:t>Keep the average query as </a:t>
            </a:r>
            <a:r>
              <a:rPr lang="en-US" sz="2400" b="1" u="sng" dirty="0"/>
              <a:t>fast as possible </a:t>
            </a:r>
            <a:r>
              <a:rPr lang="en-US" sz="2400" dirty="0"/>
              <a:t>(under 1000 milliseconds)</a:t>
            </a:r>
            <a:br>
              <a:rPr lang="en-US" sz="3600" dirty="0"/>
            </a:br>
            <a:endParaRPr lang="en-US" dirty="0"/>
          </a:p>
        </p:txBody>
      </p:sp>
      <p:sp>
        <p:nvSpPr>
          <p:cNvPr id="5" name="Title 1">
            <a:extLst>
              <a:ext uri="{FF2B5EF4-FFF2-40B4-BE49-F238E27FC236}">
                <a16:creationId xmlns:a16="http://schemas.microsoft.com/office/drawing/2014/main" id="{CC518485-1268-74BE-3C89-D6EDA9651869}"/>
              </a:ext>
            </a:extLst>
          </p:cNvPr>
          <p:cNvSpPr txBox="1">
            <a:spLocks/>
          </p:cNvSpPr>
          <p:nvPr/>
        </p:nvSpPr>
        <p:spPr>
          <a:xfrm>
            <a:off x="647856" y="1102289"/>
            <a:ext cx="4893617" cy="1842313"/>
          </a:xfrm>
          <a:prstGeom prst="rect">
            <a:avLst/>
          </a:prstGeom>
        </p:spPr>
        <p:txBody>
          <a:bodyPr vert="horz" lIns="91440" tIns="45720" rIns="91440" bIns="45720" rtlCol="0" anchor="b">
            <a:normAutofit/>
          </a:bodyPr>
          <a:lstStyle>
            <a:lvl1pPr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r>
              <a:rPr lang="en-US" sz="2400" b="1" u="sng" dirty="0"/>
              <a:t>Offload</a:t>
            </a:r>
            <a:r>
              <a:rPr lang="en-US" sz="2400" dirty="0"/>
              <a:t> search compute from from the data owner</a:t>
            </a:r>
          </a:p>
        </p:txBody>
      </p:sp>
      <p:sp>
        <p:nvSpPr>
          <p:cNvPr id="6" name="TextBox 5">
            <a:extLst>
              <a:ext uri="{FF2B5EF4-FFF2-40B4-BE49-F238E27FC236}">
                <a16:creationId xmlns:a16="http://schemas.microsoft.com/office/drawing/2014/main" id="{F2719491-1001-D681-F6F8-DF79C159A4CE}"/>
              </a:ext>
            </a:extLst>
          </p:cNvPr>
          <p:cNvSpPr txBox="1"/>
          <p:nvPr/>
        </p:nvSpPr>
        <p:spPr>
          <a:xfrm>
            <a:off x="0" y="6492875"/>
            <a:ext cx="9015608" cy="369332"/>
          </a:xfrm>
          <a:prstGeom prst="rect">
            <a:avLst/>
          </a:prstGeom>
          <a:noFill/>
        </p:spPr>
        <p:txBody>
          <a:bodyPr wrap="square">
            <a:spAutoFit/>
          </a:bodyPr>
          <a:lstStyle/>
          <a:p>
            <a:r>
              <a:rPr lang="en-US" dirty="0"/>
              <a:t>Source: https://</a:t>
            </a:r>
            <a:r>
              <a:rPr lang="en-US" dirty="0" err="1"/>
              <a:t>linkeddatafragments.org</a:t>
            </a:r>
            <a:r>
              <a:rPr lang="en-US" dirty="0"/>
              <a:t>/publications/jws2016.pdf</a:t>
            </a:r>
          </a:p>
        </p:txBody>
      </p:sp>
      <p:cxnSp>
        <p:nvCxnSpPr>
          <p:cNvPr id="9" name="Straight Arrow Connector 8">
            <a:extLst>
              <a:ext uri="{FF2B5EF4-FFF2-40B4-BE49-F238E27FC236}">
                <a16:creationId xmlns:a16="http://schemas.microsoft.com/office/drawing/2014/main" id="{91FB08A8-8A3D-59EA-5801-547D2B7CFBE1}"/>
              </a:ext>
            </a:extLst>
          </p:cNvPr>
          <p:cNvCxnSpPr/>
          <p:nvPr/>
        </p:nvCxnSpPr>
        <p:spPr>
          <a:xfrm>
            <a:off x="739036" y="2944602"/>
            <a:ext cx="0" cy="6879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6B24EDF-EB2B-265F-D292-1566171AD22F}"/>
              </a:ext>
            </a:extLst>
          </p:cNvPr>
          <p:cNvCxnSpPr/>
          <p:nvPr/>
        </p:nvCxnSpPr>
        <p:spPr>
          <a:xfrm>
            <a:off x="11375721" y="2831763"/>
            <a:ext cx="0" cy="6879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204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48CB-5E52-A862-3861-248E9E685DCF}"/>
              </a:ext>
            </a:extLst>
          </p:cNvPr>
          <p:cNvSpPr>
            <a:spLocks noGrp="1"/>
          </p:cNvSpPr>
          <p:nvPr>
            <p:ph type="title"/>
          </p:nvPr>
        </p:nvSpPr>
        <p:spPr>
          <a:xfrm>
            <a:off x="3649191" y="1530814"/>
            <a:ext cx="4893617" cy="3069864"/>
          </a:xfrm>
        </p:spPr>
        <p:txBody>
          <a:bodyPr>
            <a:normAutofit/>
          </a:bodyPr>
          <a:lstStyle/>
          <a:p>
            <a:r>
              <a:rPr lang="en-US" sz="3200" b="1" u="sng" dirty="0"/>
              <a:t>Solution:</a:t>
            </a:r>
            <a:r>
              <a:rPr lang="en-US" sz="3200" dirty="0"/>
              <a:t> searcher Centric</a:t>
            </a:r>
            <a:br>
              <a:rPr lang="en-US" sz="3200" dirty="0"/>
            </a:br>
            <a:r>
              <a:rPr lang="en-US" sz="3200" dirty="0"/>
              <a:t>Search</a:t>
            </a:r>
          </a:p>
        </p:txBody>
      </p:sp>
    </p:spTree>
    <p:extLst>
      <p:ext uri="{BB962C8B-B14F-4D97-AF65-F5344CB8AC3E}">
        <p14:creationId xmlns:p14="http://schemas.microsoft.com/office/powerpoint/2010/main" val="975353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760911" y="2838713"/>
            <a:ext cx="4790803" cy="1180574"/>
          </a:xfrm>
        </p:spPr>
        <p:txBody>
          <a:bodyPr anchor="ctr"/>
          <a:lstStyle/>
          <a:p>
            <a:pPr algn="ctr"/>
            <a:r>
              <a:rPr lang="en-US" dirty="0"/>
              <a:t>Private Index</a:t>
            </a:r>
          </a:p>
        </p:txBody>
      </p:sp>
      <p:sp>
        <p:nvSpPr>
          <p:cNvPr id="3" name="Title 1">
            <a:extLst>
              <a:ext uri="{FF2B5EF4-FFF2-40B4-BE49-F238E27FC236}">
                <a16:creationId xmlns:a16="http://schemas.microsoft.com/office/drawing/2014/main" id="{6E331EDC-E6B7-E9DC-7412-035B674178E3}"/>
              </a:ext>
            </a:extLst>
          </p:cNvPr>
          <p:cNvSpPr txBox="1">
            <a:spLocks/>
          </p:cNvSpPr>
          <p:nvPr/>
        </p:nvSpPr>
        <p:spPr>
          <a:xfrm>
            <a:off x="6640286" y="2838713"/>
            <a:ext cx="4790803" cy="1180574"/>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rm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algn="ctr"/>
            <a:r>
              <a:rPr lang="en-US" dirty="0"/>
              <a:t>Public Index</a:t>
            </a:r>
          </a:p>
        </p:txBody>
      </p:sp>
    </p:spTree>
    <p:extLst>
      <p:ext uri="{BB962C8B-B14F-4D97-AF65-F5344CB8AC3E}">
        <p14:creationId xmlns:p14="http://schemas.microsoft.com/office/powerpoint/2010/main" val="1560936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Private Index</a:t>
            </a:r>
          </a:p>
        </p:txBody>
      </p:sp>
      <p:grpSp>
        <p:nvGrpSpPr>
          <p:cNvPr id="32" name="Group 31">
            <a:extLst>
              <a:ext uri="{FF2B5EF4-FFF2-40B4-BE49-F238E27FC236}">
                <a16:creationId xmlns:a16="http://schemas.microsoft.com/office/drawing/2014/main" id="{1A00E6E9-B82B-3C8E-F76A-7F4832118397}"/>
              </a:ext>
            </a:extLst>
          </p:cNvPr>
          <p:cNvGrpSpPr/>
          <p:nvPr/>
        </p:nvGrpSpPr>
        <p:grpSpPr>
          <a:xfrm>
            <a:off x="7324999" y="435643"/>
            <a:ext cx="1580606" cy="2990861"/>
            <a:chOff x="8634549" y="365125"/>
            <a:chExt cx="1580606" cy="2990861"/>
          </a:xfrm>
        </p:grpSpPr>
        <p:pic>
          <p:nvPicPr>
            <p:cNvPr id="10" name="Picture 4">
              <a:extLst>
                <a:ext uri="{FF2B5EF4-FFF2-40B4-BE49-F238E27FC236}">
                  <a16:creationId xmlns:a16="http://schemas.microsoft.com/office/drawing/2014/main" id="{1CD87713-5397-702A-85E1-862E037FE0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89" r="56003"/>
            <a:stretch/>
          </p:blipFill>
          <p:spPr bwMode="auto">
            <a:xfrm>
              <a:off x="8634549" y="365125"/>
              <a:ext cx="1580606" cy="231268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EF3137AB-5CDA-DAD6-8E32-0E8928E893E4}"/>
                </a:ext>
              </a:extLst>
            </p:cNvPr>
            <p:cNvCxnSpPr>
              <a:cxnSpLocks/>
              <a:stCxn id="10" idx="2"/>
            </p:cNvCxnSpPr>
            <p:nvPr/>
          </p:nvCxnSpPr>
          <p:spPr>
            <a:xfrm>
              <a:off x="9424852" y="2677812"/>
              <a:ext cx="375000" cy="67817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ADBB00A-E335-85A9-12C8-B92D02D3B7A3}"/>
              </a:ext>
            </a:extLst>
          </p:cNvPr>
          <p:cNvGrpSpPr/>
          <p:nvPr/>
        </p:nvGrpSpPr>
        <p:grpSpPr>
          <a:xfrm>
            <a:off x="7354389" y="3426505"/>
            <a:ext cx="4153988" cy="3066370"/>
            <a:chOff x="7354389" y="3426505"/>
            <a:chExt cx="4153988" cy="3066370"/>
          </a:xfrm>
        </p:grpSpPr>
        <p:sp>
          <p:nvSpPr>
            <p:cNvPr id="8" name="Can 7">
              <a:extLst>
                <a:ext uri="{FF2B5EF4-FFF2-40B4-BE49-F238E27FC236}">
                  <a16:creationId xmlns:a16="http://schemas.microsoft.com/office/drawing/2014/main" id="{40065DC9-3F5D-1AF9-900C-D7374E9E3688}"/>
                </a:ext>
              </a:extLst>
            </p:cNvPr>
            <p:cNvSpPr/>
            <p:nvPr/>
          </p:nvSpPr>
          <p:spPr>
            <a:xfrm>
              <a:off x="7354389" y="3426505"/>
              <a:ext cx="4153988" cy="306637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07C695E7-3F68-FD89-26B7-67BB6FB60934}"/>
                </a:ext>
              </a:extLst>
            </p:cNvPr>
            <p:cNvSpPr txBox="1"/>
            <p:nvPr/>
          </p:nvSpPr>
          <p:spPr>
            <a:xfrm>
              <a:off x="8019687" y="3557389"/>
              <a:ext cx="2858090" cy="523220"/>
            </a:xfrm>
            <a:prstGeom prst="rect">
              <a:avLst/>
            </a:prstGeom>
            <a:noFill/>
          </p:spPr>
          <p:txBody>
            <a:bodyPr wrap="none" rtlCol="0">
              <a:spAutoFit/>
            </a:bodyPr>
            <a:lstStyle/>
            <a:p>
              <a:r>
                <a:rPr lang="en-US" sz="2800" dirty="0"/>
                <a:t>My Private Index</a:t>
              </a:r>
            </a:p>
          </p:txBody>
        </p:sp>
      </p:grpSp>
      <p:grpSp>
        <p:nvGrpSpPr>
          <p:cNvPr id="48" name="Group 47">
            <a:extLst>
              <a:ext uri="{FF2B5EF4-FFF2-40B4-BE49-F238E27FC236}">
                <a16:creationId xmlns:a16="http://schemas.microsoft.com/office/drawing/2014/main" id="{F0F7D70A-EC7C-01D8-3EA4-C81AE94B1A99}"/>
              </a:ext>
            </a:extLst>
          </p:cNvPr>
          <p:cNvGrpSpPr/>
          <p:nvPr/>
        </p:nvGrpSpPr>
        <p:grpSpPr>
          <a:xfrm>
            <a:off x="477735" y="1591987"/>
            <a:ext cx="6847264" cy="4082194"/>
            <a:chOff x="477735" y="1591987"/>
            <a:chExt cx="6847264" cy="4082194"/>
          </a:xfrm>
        </p:grpSpPr>
        <p:pic>
          <p:nvPicPr>
            <p:cNvPr id="13" name="Picture 6" descr="Cool Guy Sunglasses Stock Photo 66041614 | Shutterstock">
              <a:extLst>
                <a:ext uri="{FF2B5EF4-FFF2-40B4-BE49-F238E27FC236}">
                  <a16:creationId xmlns:a16="http://schemas.microsoft.com/office/drawing/2014/main" id="{B59F2358-7638-74A2-997E-498AD0B904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735" y="2451125"/>
              <a:ext cx="2079319" cy="3223056"/>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Group 46">
              <a:extLst>
                <a:ext uri="{FF2B5EF4-FFF2-40B4-BE49-F238E27FC236}">
                  <a16:creationId xmlns:a16="http://schemas.microsoft.com/office/drawing/2014/main" id="{7DCF4502-28FC-0203-D75A-75929D8BC690}"/>
                </a:ext>
              </a:extLst>
            </p:cNvPr>
            <p:cNvGrpSpPr/>
            <p:nvPr/>
          </p:nvGrpSpPr>
          <p:grpSpPr>
            <a:xfrm>
              <a:off x="2860762" y="3426504"/>
              <a:ext cx="2356735" cy="1716135"/>
              <a:chOff x="2860762" y="3426504"/>
              <a:chExt cx="2356735" cy="1716135"/>
            </a:xfrm>
          </p:grpSpPr>
          <p:sp>
            <p:nvSpPr>
              <p:cNvPr id="18" name="Folded Corner 17">
                <a:extLst>
                  <a:ext uri="{FF2B5EF4-FFF2-40B4-BE49-F238E27FC236}">
                    <a16:creationId xmlns:a16="http://schemas.microsoft.com/office/drawing/2014/main" id="{1CCDF5FE-E8D4-E57D-E070-A8126A5D2731}"/>
                  </a:ext>
                </a:extLst>
              </p:cNvPr>
              <p:cNvSpPr/>
              <p:nvPr/>
            </p:nvSpPr>
            <p:spPr>
              <a:xfrm rot="10800000">
                <a:off x="2860763" y="3426504"/>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4BACC9B-44A7-0D5C-A519-241AC780E9DF}"/>
                  </a:ext>
                </a:extLst>
              </p:cNvPr>
              <p:cNvSpPr txBox="1"/>
              <p:nvPr/>
            </p:nvSpPr>
            <p:spPr>
              <a:xfrm>
                <a:off x="2860762" y="4436470"/>
                <a:ext cx="2356735" cy="523220"/>
              </a:xfrm>
              <a:prstGeom prst="rect">
                <a:avLst/>
              </a:prstGeom>
              <a:noFill/>
            </p:spPr>
            <p:txBody>
              <a:bodyPr wrap="none" rtlCol="0">
                <a:spAutoFit/>
              </a:bodyPr>
              <a:lstStyle/>
              <a:p>
                <a:r>
                  <a:rPr lang="en-US" sz="2800" dirty="0">
                    <a:solidFill>
                      <a:schemeClr val="bg1"/>
                    </a:solidFill>
                  </a:rPr>
                  <a:t>&lt;A&gt;&lt;B&gt;&lt;C&gt;</a:t>
                </a:r>
              </a:p>
            </p:txBody>
          </p:sp>
        </p:grpSp>
        <p:grpSp>
          <p:nvGrpSpPr>
            <p:cNvPr id="46" name="Group 45">
              <a:extLst>
                <a:ext uri="{FF2B5EF4-FFF2-40B4-BE49-F238E27FC236}">
                  <a16:creationId xmlns:a16="http://schemas.microsoft.com/office/drawing/2014/main" id="{080A24E4-C3B1-7BD6-627C-95C7CD513791}"/>
                </a:ext>
              </a:extLst>
            </p:cNvPr>
            <p:cNvGrpSpPr/>
            <p:nvPr/>
          </p:nvGrpSpPr>
          <p:grpSpPr>
            <a:xfrm>
              <a:off x="3785600" y="1591987"/>
              <a:ext cx="3539399" cy="1834517"/>
              <a:chOff x="3785600" y="1591987"/>
              <a:chExt cx="3539399" cy="1834517"/>
            </a:xfrm>
          </p:grpSpPr>
          <p:cxnSp>
            <p:nvCxnSpPr>
              <p:cNvPr id="20" name="Straight Arrow Connector 19">
                <a:extLst>
                  <a:ext uri="{FF2B5EF4-FFF2-40B4-BE49-F238E27FC236}">
                    <a16:creationId xmlns:a16="http://schemas.microsoft.com/office/drawing/2014/main" id="{F5AA2A19-D5D3-4495-BA70-5A5455E01623}"/>
                  </a:ext>
                </a:extLst>
              </p:cNvPr>
              <p:cNvCxnSpPr>
                <a:cxnSpLocks/>
                <a:stCxn id="18" idx="2"/>
                <a:endCxn id="10" idx="1"/>
              </p:cNvCxnSpPr>
              <p:nvPr/>
            </p:nvCxnSpPr>
            <p:spPr>
              <a:xfrm flipV="1">
                <a:off x="4026065" y="1591987"/>
                <a:ext cx="3298934" cy="183451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D68CE08F-54FA-FD38-6B67-3E752335E09A}"/>
                  </a:ext>
                </a:extLst>
              </p:cNvPr>
              <p:cNvSpPr txBox="1"/>
              <p:nvPr/>
            </p:nvSpPr>
            <p:spPr>
              <a:xfrm rot="19878755">
                <a:off x="3785600" y="2146618"/>
                <a:ext cx="3181768" cy="461665"/>
              </a:xfrm>
              <a:prstGeom prst="rect">
                <a:avLst/>
              </a:prstGeom>
              <a:noFill/>
            </p:spPr>
            <p:txBody>
              <a:bodyPr wrap="none" rtlCol="0">
                <a:spAutoFit/>
              </a:bodyPr>
              <a:lstStyle/>
              <a:p>
                <a:r>
                  <a:rPr lang="en-US" sz="2400" dirty="0"/>
                  <a:t>Read Access Granted</a:t>
                </a:r>
              </a:p>
            </p:txBody>
          </p:sp>
        </p:grpSp>
      </p:grpSp>
      <p:grpSp>
        <p:nvGrpSpPr>
          <p:cNvPr id="45" name="Group 44">
            <a:extLst>
              <a:ext uri="{FF2B5EF4-FFF2-40B4-BE49-F238E27FC236}">
                <a16:creationId xmlns:a16="http://schemas.microsoft.com/office/drawing/2014/main" id="{08BB76F2-C80E-2E52-463F-C2D95961C72E}"/>
              </a:ext>
            </a:extLst>
          </p:cNvPr>
          <p:cNvGrpSpPr/>
          <p:nvPr/>
        </p:nvGrpSpPr>
        <p:grpSpPr>
          <a:xfrm>
            <a:off x="5191368" y="4205638"/>
            <a:ext cx="2163021" cy="754052"/>
            <a:chOff x="5191368" y="4205638"/>
            <a:chExt cx="2163021" cy="754052"/>
          </a:xfrm>
        </p:grpSpPr>
        <p:cxnSp>
          <p:nvCxnSpPr>
            <p:cNvPr id="23" name="Straight Arrow Connector 22">
              <a:extLst>
                <a:ext uri="{FF2B5EF4-FFF2-40B4-BE49-F238E27FC236}">
                  <a16:creationId xmlns:a16="http://schemas.microsoft.com/office/drawing/2014/main" id="{38B0412C-E15A-0FFF-8092-B04AB1A7E85D}"/>
                </a:ext>
              </a:extLst>
            </p:cNvPr>
            <p:cNvCxnSpPr>
              <a:cxnSpLocks/>
              <a:stCxn id="18" idx="1"/>
              <a:endCxn id="8" idx="2"/>
            </p:cNvCxnSpPr>
            <p:nvPr/>
          </p:nvCxnSpPr>
          <p:spPr>
            <a:xfrm>
              <a:off x="5191368" y="4284571"/>
              <a:ext cx="2163021" cy="67511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4438E3A-7140-1702-032F-3C7CC42342CD}"/>
                </a:ext>
              </a:extLst>
            </p:cNvPr>
            <p:cNvSpPr txBox="1"/>
            <p:nvPr/>
          </p:nvSpPr>
          <p:spPr>
            <a:xfrm rot="1125879">
              <a:off x="5450824" y="4205638"/>
              <a:ext cx="1808700" cy="461665"/>
            </a:xfrm>
            <a:prstGeom prst="rect">
              <a:avLst/>
            </a:prstGeom>
            <a:noFill/>
          </p:spPr>
          <p:txBody>
            <a:bodyPr wrap="none" rtlCol="0">
              <a:spAutoFit/>
            </a:bodyPr>
            <a:lstStyle/>
            <a:p>
              <a:r>
                <a:rPr lang="en-US" sz="2400" dirty="0"/>
                <a:t>Notification</a:t>
              </a:r>
            </a:p>
          </p:txBody>
        </p:sp>
      </p:grpSp>
      <p:grpSp>
        <p:nvGrpSpPr>
          <p:cNvPr id="30" name="Group 29">
            <a:extLst>
              <a:ext uri="{FF2B5EF4-FFF2-40B4-BE49-F238E27FC236}">
                <a16:creationId xmlns:a16="http://schemas.microsoft.com/office/drawing/2014/main" id="{1FDA006E-93D2-70F3-AD20-29BCE5FA9C80}"/>
              </a:ext>
            </a:extLst>
          </p:cNvPr>
          <p:cNvGrpSpPr/>
          <p:nvPr/>
        </p:nvGrpSpPr>
        <p:grpSpPr>
          <a:xfrm>
            <a:off x="8228495" y="4419696"/>
            <a:ext cx="2356735" cy="1716135"/>
            <a:chOff x="8228495" y="4419696"/>
            <a:chExt cx="2356735" cy="1716135"/>
          </a:xfrm>
        </p:grpSpPr>
        <p:sp>
          <p:nvSpPr>
            <p:cNvPr id="28" name="Folded Corner 27">
              <a:extLst>
                <a:ext uri="{FF2B5EF4-FFF2-40B4-BE49-F238E27FC236}">
                  <a16:creationId xmlns:a16="http://schemas.microsoft.com/office/drawing/2014/main" id="{D1864F07-1A61-1072-1C96-AC54BB326976}"/>
                </a:ext>
              </a:extLst>
            </p:cNvPr>
            <p:cNvSpPr/>
            <p:nvPr/>
          </p:nvSpPr>
          <p:spPr>
            <a:xfrm rot="10800000">
              <a:off x="8228496" y="4419696"/>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83556B71-AB70-D00E-CFD2-DA39DE45D6A7}"/>
                </a:ext>
              </a:extLst>
            </p:cNvPr>
            <p:cNvSpPr txBox="1"/>
            <p:nvPr/>
          </p:nvSpPr>
          <p:spPr>
            <a:xfrm>
              <a:off x="8228495" y="5429662"/>
              <a:ext cx="2356735" cy="523220"/>
            </a:xfrm>
            <a:prstGeom prst="rect">
              <a:avLst/>
            </a:prstGeom>
            <a:noFill/>
          </p:spPr>
          <p:txBody>
            <a:bodyPr wrap="none" rtlCol="0">
              <a:spAutoFit/>
            </a:bodyPr>
            <a:lstStyle/>
            <a:p>
              <a:r>
                <a:rPr lang="en-US" sz="2800" dirty="0">
                  <a:solidFill>
                    <a:schemeClr val="bg1"/>
                  </a:solidFill>
                </a:rPr>
                <a:t>&lt;A&gt;&lt;B&gt;&lt;C&gt;</a:t>
              </a:r>
            </a:p>
          </p:txBody>
        </p:sp>
      </p:grpSp>
      <p:grpSp>
        <p:nvGrpSpPr>
          <p:cNvPr id="44" name="Group 43">
            <a:extLst>
              <a:ext uri="{FF2B5EF4-FFF2-40B4-BE49-F238E27FC236}">
                <a16:creationId xmlns:a16="http://schemas.microsoft.com/office/drawing/2014/main" id="{0B734F3A-F0C8-A094-8FF8-2BBDB7293CA0}"/>
              </a:ext>
            </a:extLst>
          </p:cNvPr>
          <p:cNvGrpSpPr/>
          <p:nvPr/>
        </p:nvGrpSpPr>
        <p:grpSpPr>
          <a:xfrm>
            <a:off x="8167554" y="536697"/>
            <a:ext cx="2515709" cy="2889808"/>
            <a:chOff x="8167554" y="536697"/>
            <a:chExt cx="2515709" cy="2889808"/>
          </a:xfrm>
        </p:grpSpPr>
        <p:pic>
          <p:nvPicPr>
            <p:cNvPr id="36" name="Graphic 35" descr="Smart Phone with solid fill">
              <a:extLst>
                <a:ext uri="{FF2B5EF4-FFF2-40B4-BE49-F238E27FC236}">
                  <a16:creationId xmlns:a16="http://schemas.microsoft.com/office/drawing/2014/main" id="{54D6526A-E53E-6ACE-E547-BE26B584F2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67554" y="536697"/>
              <a:ext cx="2515709" cy="2515709"/>
            </a:xfrm>
            <a:prstGeom prst="rect">
              <a:avLst/>
            </a:prstGeom>
          </p:spPr>
        </p:pic>
        <p:cxnSp>
          <p:nvCxnSpPr>
            <p:cNvPr id="39" name="Straight Arrow Connector 38">
              <a:extLst>
                <a:ext uri="{FF2B5EF4-FFF2-40B4-BE49-F238E27FC236}">
                  <a16:creationId xmlns:a16="http://schemas.microsoft.com/office/drawing/2014/main" id="{0D6872D8-E136-938E-31BF-DD853135FAA6}"/>
                </a:ext>
              </a:extLst>
            </p:cNvPr>
            <p:cNvCxnSpPr>
              <a:cxnSpLocks/>
              <a:endCxn id="8" idx="1"/>
            </p:cNvCxnSpPr>
            <p:nvPr/>
          </p:nvCxnSpPr>
          <p:spPr>
            <a:xfrm>
              <a:off x="9431383" y="2956832"/>
              <a:ext cx="0" cy="4696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977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Private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r>
              <a:rPr lang="en-US" sz="2000" dirty="0"/>
              <a:t>enable large-scale data search across Solid pods</a:t>
            </a:r>
          </a:p>
        </p:txBody>
      </p:sp>
      <p:grpSp>
        <p:nvGrpSpPr>
          <p:cNvPr id="67" name="Group 66">
            <a:extLst>
              <a:ext uri="{FF2B5EF4-FFF2-40B4-BE49-F238E27FC236}">
                <a16:creationId xmlns:a16="http://schemas.microsoft.com/office/drawing/2014/main" id="{6A513192-CD29-2FA5-C6AF-AAE54F70B013}"/>
              </a:ext>
            </a:extLst>
          </p:cNvPr>
          <p:cNvGrpSpPr/>
          <p:nvPr/>
        </p:nvGrpSpPr>
        <p:grpSpPr>
          <a:xfrm>
            <a:off x="201878" y="2037806"/>
            <a:ext cx="11788242" cy="4342346"/>
            <a:chOff x="201878" y="2037806"/>
            <a:chExt cx="11788242" cy="4342346"/>
          </a:xfrm>
        </p:grpSpPr>
        <p:grpSp>
          <p:nvGrpSpPr>
            <p:cNvPr id="36" name="Group 35">
              <a:extLst>
                <a:ext uri="{FF2B5EF4-FFF2-40B4-BE49-F238E27FC236}">
                  <a16:creationId xmlns:a16="http://schemas.microsoft.com/office/drawing/2014/main" id="{09735A8D-4688-5DE9-3325-0196E845F20A}"/>
                </a:ext>
              </a:extLst>
            </p:cNvPr>
            <p:cNvGrpSpPr/>
            <p:nvPr/>
          </p:nvGrpSpPr>
          <p:grpSpPr>
            <a:xfrm>
              <a:off x="3493780" y="3429000"/>
              <a:ext cx="5204439" cy="2951152"/>
              <a:chOff x="7354389" y="3426505"/>
              <a:chExt cx="4153988" cy="3066370"/>
            </a:xfrm>
          </p:grpSpPr>
          <p:sp>
            <p:nvSpPr>
              <p:cNvPr id="53" name="Can 52">
                <a:extLst>
                  <a:ext uri="{FF2B5EF4-FFF2-40B4-BE49-F238E27FC236}">
                    <a16:creationId xmlns:a16="http://schemas.microsoft.com/office/drawing/2014/main" id="{90E037BA-0628-99F4-15CB-2559DFACCB00}"/>
                  </a:ext>
                </a:extLst>
              </p:cNvPr>
              <p:cNvSpPr/>
              <p:nvPr/>
            </p:nvSpPr>
            <p:spPr>
              <a:xfrm>
                <a:off x="7354389" y="3426505"/>
                <a:ext cx="4153988" cy="306637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658B311-840C-7961-6278-681D8DA33DFE}"/>
                  </a:ext>
                </a:extLst>
              </p:cNvPr>
              <p:cNvSpPr txBox="1"/>
              <p:nvPr/>
            </p:nvSpPr>
            <p:spPr>
              <a:xfrm>
                <a:off x="8562892" y="3557389"/>
                <a:ext cx="1771681" cy="646505"/>
              </a:xfrm>
              <a:prstGeom prst="rect">
                <a:avLst/>
              </a:prstGeom>
              <a:noFill/>
            </p:spPr>
            <p:txBody>
              <a:bodyPr wrap="none" rtlCol="0">
                <a:spAutoFit/>
              </a:bodyPr>
              <a:lstStyle/>
              <a:p>
                <a:pPr algn="ctr"/>
                <a:r>
                  <a:rPr lang="en-US" sz="2800" dirty="0"/>
                  <a:t>My Private Index</a:t>
                </a:r>
              </a:p>
            </p:txBody>
          </p:sp>
        </p:grpSp>
        <p:grpSp>
          <p:nvGrpSpPr>
            <p:cNvPr id="37" name="Group 36">
              <a:extLst>
                <a:ext uri="{FF2B5EF4-FFF2-40B4-BE49-F238E27FC236}">
                  <a16:creationId xmlns:a16="http://schemas.microsoft.com/office/drawing/2014/main" id="{67A0AC91-D918-531F-9A82-14D236F1301F}"/>
                </a:ext>
              </a:extLst>
            </p:cNvPr>
            <p:cNvGrpSpPr/>
            <p:nvPr/>
          </p:nvGrpSpPr>
          <p:grpSpPr>
            <a:xfrm>
              <a:off x="6148775" y="4292424"/>
              <a:ext cx="2330606" cy="1486938"/>
              <a:chOff x="8228495" y="4419696"/>
              <a:chExt cx="2330606" cy="1716135"/>
            </a:xfrm>
          </p:grpSpPr>
          <p:sp>
            <p:nvSpPr>
              <p:cNvPr id="51" name="Folded Corner 50">
                <a:extLst>
                  <a:ext uri="{FF2B5EF4-FFF2-40B4-BE49-F238E27FC236}">
                    <a16:creationId xmlns:a16="http://schemas.microsoft.com/office/drawing/2014/main" id="{DEA6C099-7527-18D6-E39F-9CF48A77ABC7}"/>
                  </a:ext>
                </a:extLst>
              </p:cNvPr>
              <p:cNvSpPr/>
              <p:nvPr/>
            </p:nvSpPr>
            <p:spPr>
              <a:xfrm rot="10800000">
                <a:off x="8228496" y="4419696"/>
                <a:ext cx="2330605" cy="1716135"/>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52" name="TextBox 51">
                <a:extLst>
                  <a:ext uri="{FF2B5EF4-FFF2-40B4-BE49-F238E27FC236}">
                    <a16:creationId xmlns:a16="http://schemas.microsoft.com/office/drawing/2014/main" id="{0D30A9DE-F58E-971D-A75A-37B1BE64D891}"/>
                  </a:ext>
                </a:extLst>
              </p:cNvPr>
              <p:cNvSpPr txBox="1"/>
              <p:nvPr/>
            </p:nvSpPr>
            <p:spPr>
              <a:xfrm>
                <a:off x="8228495" y="5429662"/>
                <a:ext cx="2271776" cy="603869"/>
              </a:xfrm>
              <a:prstGeom prst="rect">
                <a:avLst/>
              </a:prstGeom>
              <a:noFill/>
            </p:spPr>
            <p:txBody>
              <a:bodyPr wrap="none" rtlCol="0">
                <a:spAutoFit/>
              </a:bodyPr>
              <a:lstStyle/>
              <a:p>
                <a:r>
                  <a:rPr lang="en-US" sz="2800" dirty="0">
                    <a:solidFill>
                      <a:schemeClr val="bg1"/>
                    </a:solidFill>
                  </a:rPr>
                  <a:t>&lt;X&gt;&lt;Y&gt;&lt;Z&gt;</a:t>
                </a:r>
              </a:p>
            </p:txBody>
          </p:sp>
        </p:grpSp>
        <p:grpSp>
          <p:nvGrpSpPr>
            <p:cNvPr id="38" name="Group 37">
              <a:extLst>
                <a:ext uri="{FF2B5EF4-FFF2-40B4-BE49-F238E27FC236}">
                  <a16:creationId xmlns:a16="http://schemas.microsoft.com/office/drawing/2014/main" id="{91070EA6-D764-708B-A660-3FAD66DC2C08}"/>
                </a:ext>
              </a:extLst>
            </p:cNvPr>
            <p:cNvGrpSpPr/>
            <p:nvPr/>
          </p:nvGrpSpPr>
          <p:grpSpPr>
            <a:xfrm>
              <a:off x="3685911" y="4303577"/>
              <a:ext cx="2356735" cy="1486938"/>
              <a:chOff x="8228495" y="4419696"/>
              <a:chExt cx="2356735" cy="1716135"/>
            </a:xfrm>
          </p:grpSpPr>
          <p:sp>
            <p:nvSpPr>
              <p:cNvPr id="49" name="Folded Corner 48">
                <a:extLst>
                  <a:ext uri="{FF2B5EF4-FFF2-40B4-BE49-F238E27FC236}">
                    <a16:creationId xmlns:a16="http://schemas.microsoft.com/office/drawing/2014/main" id="{003507D1-5DC3-44EB-70D6-31D36C904551}"/>
                  </a:ext>
                </a:extLst>
              </p:cNvPr>
              <p:cNvSpPr/>
              <p:nvPr/>
            </p:nvSpPr>
            <p:spPr>
              <a:xfrm rot="10800000">
                <a:off x="8228496" y="4419696"/>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C269F28-B6C4-D8B4-CCF4-BC110B0CDC7D}"/>
                  </a:ext>
                </a:extLst>
              </p:cNvPr>
              <p:cNvSpPr txBox="1"/>
              <p:nvPr/>
            </p:nvSpPr>
            <p:spPr>
              <a:xfrm>
                <a:off x="8228495" y="5429662"/>
                <a:ext cx="2356735" cy="523220"/>
              </a:xfrm>
              <a:prstGeom prst="rect">
                <a:avLst/>
              </a:prstGeom>
              <a:noFill/>
            </p:spPr>
            <p:txBody>
              <a:bodyPr wrap="none" rtlCol="0">
                <a:spAutoFit/>
              </a:bodyPr>
              <a:lstStyle/>
              <a:p>
                <a:r>
                  <a:rPr lang="en-US" sz="2800" dirty="0">
                    <a:solidFill>
                      <a:schemeClr val="bg1"/>
                    </a:solidFill>
                  </a:rPr>
                  <a:t>&lt;A&gt;&lt;B&gt;&lt;C&gt;</a:t>
                </a:r>
              </a:p>
            </p:txBody>
          </p:sp>
        </p:grpSp>
        <p:grpSp>
          <p:nvGrpSpPr>
            <p:cNvPr id="55" name="Group 54">
              <a:extLst>
                <a:ext uri="{FF2B5EF4-FFF2-40B4-BE49-F238E27FC236}">
                  <a16:creationId xmlns:a16="http://schemas.microsoft.com/office/drawing/2014/main" id="{E5946157-69DA-E270-EB3A-EC1C7D492A85}"/>
                </a:ext>
              </a:extLst>
            </p:cNvPr>
            <p:cNvGrpSpPr/>
            <p:nvPr/>
          </p:nvGrpSpPr>
          <p:grpSpPr>
            <a:xfrm>
              <a:off x="201878" y="3429000"/>
              <a:ext cx="3159642" cy="2951152"/>
              <a:chOff x="7354389" y="3426505"/>
              <a:chExt cx="4153988" cy="3066370"/>
            </a:xfrm>
          </p:grpSpPr>
          <p:sp>
            <p:nvSpPr>
              <p:cNvPr id="56" name="Can 55">
                <a:extLst>
                  <a:ext uri="{FF2B5EF4-FFF2-40B4-BE49-F238E27FC236}">
                    <a16:creationId xmlns:a16="http://schemas.microsoft.com/office/drawing/2014/main" id="{D0A08EC3-06D9-E42D-5263-70D10D5EB897}"/>
                  </a:ext>
                </a:extLst>
              </p:cNvPr>
              <p:cNvSpPr/>
              <p:nvPr/>
            </p:nvSpPr>
            <p:spPr>
              <a:xfrm>
                <a:off x="7354389" y="3426505"/>
                <a:ext cx="4153988" cy="3066370"/>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7F5E937-4D6F-71B5-A397-142CD1000647}"/>
                  </a:ext>
                </a:extLst>
              </p:cNvPr>
              <p:cNvSpPr txBox="1"/>
              <p:nvPr/>
            </p:nvSpPr>
            <p:spPr>
              <a:xfrm>
                <a:off x="9023100" y="3557389"/>
                <a:ext cx="851266" cy="543647"/>
              </a:xfrm>
              <a:prstGeom prst="rect">
                <a:avLst/>
              </a:prstGeom>
              <a:noFill/>
            </p:spPr>
            <p:txBody>
              <a:bodyPr wrap="none" rtlCol="0">
                <a:spAutoFit/>
              </a:bodyPr>
              <a:lstStyle/>
              <a:p>
                <a:pPr algn="ctr"/>
                <a:r>
                  <a:rPr lang="en-US" sz="2800" dirty="0"/>
                  <a:t>Pod A</a:t>
                </a:r>
              </a:p>
            </p:txBody>
          </p:sp>
        </p:grpSp>
        <p:grpSp>
          <p:nvGrpSpPr>
            <p:cNvPr id="40" name="Group 39">
              <a:extLst>
                <a:ext uri="{FF2B5EF4-FFF2-40B4-BE49-F238E27FC236}">
                  <a16:creationId xmlns:a16="http://schemas.microsoft.com/office/drawing/2014/main" id="{011B2987-A7BA-ACCF-10C6-FC5CB6C3E8BA}"/>
                </a:ext>
              </a:extLst>
            </p:cNvPr>
            <p:cNvGrpSpPr/>
            <p:nvPr/>
          </p:nvGrpSpPr>
          <p:grpSpPr>
            <a:xfrm>
              <a:off x="511595" y="4307860"/>
              <a:ext cx="2356735" cy="1486938"/>
              <a:chOff x="8228495" y="4419696"/>
              <a:chExt cx="2356735" cy="1716135"/>
            </a:xfrm>
          </p:grpSpPr>
          <p:sp>
            <p:nvSpPr>
              <p:cNvPr id="45" name="Folded Corner 44">
                <a:extLst>
                  <a:ext uri="{FF2B5EF4-FFF2-40B4-BE49-F238E27FC236}">
                    <a16:creationId xmlns:a16="http://schemas.microsoft.com/office/drawing/2014/main" id="{73A84F8D-BD93-3E71-F132-404C375F7230}"/>
                  </a:ext>
                </a:extLst>
              </p:cNvPr>
              <p:cNvSpPr/>
              <p:nvPr/>
            </p:nvSpPr>
            <p:spPr>
              <a:xfrm rot="10800000">
                <a:off x="8228496" y="4419696"/>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54EF987-B082-4BBA-DA99-3E0E656F3BA0}"/>
                  </a:ext>
                </a:extLst>
              </p:cNvPr>
              <p:cNvSpPr txBox="1"/>
              <p:nvPr/>
            </p:nvSpPr>
            <p:spPr>
              <a:xfrm>
                <a:off x="8228495" y="5429662"/>
                <a:ext cx="2356735" cy="523220"/>
              </a:xfrm>
              <a:prstGeom prst="rect">
                <a:avLst/>
              </a:prstGeom>
              <a:noFill/>
            </p:spPr>
            <p:txBody>
              <a:bodyPr wrap="none" rtlCol="0">
                <a:spAutoFit/>
              </a:bodyPr>
              <a:lstStyle/>
              <a:p>
                <a:r>
                  <a:rPr lang="en-US" sz="2800" dirty="0">
                    <a:solidFill>
                      <a:schemeClr val="bg1"/>
                    </a:solidFill>
                  </a:rPr>
                  <a:t>&lt;A&gt;&lt;B&gt;&lt;C&gt;</a:t>
                </a:r>
              </a:p>
            </p:txBody>
          </p:sp>
        </p:grpSp>
        <p:grpSp>
          <p:nvGrpSpPr>
            <p:cNvPr id="58" name="Group 57">
              <a:extLst>
                <a:ext uri="{FF2B5EF4-FFF2-40B4-BE49-F238E27FC236}">
                  <a16:creationId xmlns:a16="http://schemas.microsoft.com/office/drawing/2014/main" id="{EC5DA4F3-17F1-7A9D-2BC8-74B667F7E163}"/>
                </a:ext>
              </a:extLst>
            </p:cNvPr>
            <p:cNvGrpSpPr/>
            <p:nvPr/>
          </p:nvGrpSpPr>
          <p:grpSpPr>
            <a:xfrm>
              <a:off x="8830478" y="3429000"/>
              <a:ext cx="3159642" cy="2951152"/>
              <a:chOff x="7354389" y="3426505"/>
              <a:chExt cx="4153988" cy="3066370"/>
            </a:xfrm>
          </p:grpSpPr>
          <p:sp>
            <p:nvSpPr>
              <p:cNvPr id="59" name="Can 58">
                <a:extLst>
                  <a:ext uri="{FF2B5EF4-FFF2-40B4-BE49-F238E27FC236}">
                    <a16:creationId xmlns:a16="http://schemas.microsoft.com/office/drawing/2014/main" id="{F403CBB1-A249-3EB0-834A-E3E9D2B0E5F2}"/>
                  </a:ext>
                </a:extLst>
              </p:cNvPr>
              <p:cNvSpPr/>
              <p:nvPr/>
            </p:nvSpPr>
            <p:spPr>
              <a:xfrm>
                <a:off x="7354389" y="3426505"/>
                <a:ext cx="4153988" cy="3066370"/>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BA216A8E-FCF6-4E79-3706-B29FC7A83BB7}"/>
                  </a:ext>
                </a:extLst>
              </p:cNvPr>
              <p:cNvSpPr txBox="1"/>
              <p:nvPr/>
            </p:nvSpPr>
            <p:spPr>
              <a:xfrm>
                <a:off x="8702561" y="3557389"/>
                <a:ext cx="1492343" cy="543647"/>
              </a:xfrm>
              <a:prstGeom prst="rect">
                <a:avLst/>
              </a:prstGeom>
              <a:noFill/>
            </p:spPr>
            <p:txBody>
              <a:bodyPr wrap="none" rtlCol="0">
                <a:spAutoFit/>
              </a:bodyPr>
              <a:lstStyle/>
              <a:p>
                <a:pPr algn="ctr"/>
                <a:r>
                  <a:rPr lang="en-US" sz="2800" dirty="0"/>
                  <a:t>Pod B</a:t>
                </a:r>
              </a:p>
            </p:txBody>
          </p:sp>
        </p:grpSp>
        <p:grpSp>
          <p:nvGrpSpPr>
            <p:cNvPr id="61" name="Group 60">
              <a:extLst>
                <a:ext uri="{FF2B5EF4-FFF2-40B4-BE49-F238E27FC236}">
                  <a16:creationId xmlns:a16="http://schemas.microsoft.com/office/drawing/2014/main" id="{FD8C2AEB-D347-E059-E7B9-71B418701456}"/>
                </a:ext>
              </a:extLst>
            </p:cNvPr>
            <p:cNvGrpSpPr/>
            <p:nvPr/>
          </p:nvGrpSpPr>
          <p:grpSpPr>
            <a:xfrm>
              <a:off x="9140195" y="4307860"/>
              <a:ext cx="2330606" cy="1486938"/>
              <a:chOff x="8228495" y="4419696"/>
              <a:chExt cx="2330606" cy="1716135"/>
            </a:xfrm>
          </p:grpSpPr>
          <p:sp>
            <p:nvSpPr>
              <p:cNvPr id="62" name="Folded Corner 61">
                <a:extLst>
                  <a:ext uri="{FF2B5EF4-FFF2-40B4-BE49-F238E27FC236}">
                    <a16:creationId xmlns:a16="http://schemas.microsoft.com/office/drawing/2014/main" id="{5DF50D15-1441-6DC5-C666-D54A5A881D82}"/>
                  </a:ext>
                </a:extLst>
              </p:cNvPr>
              <p:cNvSpPr/>
              <p:nvPr/>
            </p:nvSpPr>
            <p:spPr>
              <a:xfrm rot="10800000">
                <a:off x="8228496" y="4419696"/>
                <a:ext cx="2330605" cy="1716135"/>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16FECD85-D244-CE57-864E-8A855FA3244D}"/>
                  </a:ext>
                </a:extLst>
              </p:cNvPr>
              <p:cNvSpPr txBox="1"/>
              <p:nvPr/>
            </p:nvSpPr>
            <p:spPr>
              <a:xfrm>
                <a:off x="8228495" y="5429662"/>
                <a:ext cx="2271776" cy="603869"/>
              </a:xfrm>
              <a:prstGeom prst="rect">
                <a:avLst/>
              </a:prstGeom>
              <a:noFill/>
            </p:spPr>
            <p:txBody>
              <a:bodyPr wrap="none" rtlCol="0">
                <a:spAutoFit/>
              </a:bodyPr>
              <a:lstStyle/>
              <a:p>
                <a:r>
                  <a:rPr lang="en-US" sz="2800" dirty="0">
                    <a:solidFill>
                      <a:schemeClr val="bg1"/>
                    </a:solidFill>
                  </a:rPr>
                  <a:t>&lt;X&gt;&lt;Y&gt;&lt;Z&gt;</a:t>
                </a:r>
              </a:p>
            </p:txBody>
          </p:sp>
        </p:grpSp>
        <p:sp>
          <p:nvSpPr>
            <p:cNvPr id="64" name="Rectangle 63">
              <a:extLst>
                <a:ext uri="{FF2B5EF4-FFF2-40B4-BE49-F238E27FC236}">
                  <a16:creationId xmlns:a16="http://schemas.microsoft.com/office/drawing/2014/main" id="{8312F89A-0B8D-F620-FB7A-92F634C9172A}"/>
                </a:ext>
              </a:extLst>
            </p:cNvPr>
            <p:cNvSpPr/>
            <p:nvPr/>
          </p:nvSpPr>
          <p:spPr>
            <a:xfrm>
              <a:off x="4958802" y="2819938"/>
              <a:ext cx="2379946" cy="6463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SPARQL Endpoint</a:t>
              </a:r>
            </a:p>
          </p:txBody>
        </p:sp>
        <p:cxnSp>
          <p:nvCxnSpPr>
            <p:cNvPr id="66" name="Straight Arrow Connector 65">
              <a:extLst>
                <a:ext uri="{FF2B5EF4-FFF2-40B4-BE49-F238E27FC236}">
                  <a16:creationId xmlns:a16="http://schemas.microsoft.com/office/drawing/2014/main" id="{C6943F52-F8E6-3A8A-8571-2F30DB86414A}"/>
                </a:ext>
              </a:extLst>
            </p:cNvPr>
            <p:cNvCxnSpPr>
              <a:stCxn id="64" idx="0"/>
            </p:cNvCxnSpPr>
            <p:nvPr/>
          </p:nvCxnSpPr>
          <p:spPr>
            <a:xfrm flipV="1">
              <a:off x="6148775" y="2037806"/>
              <a:ext cx="0" cy="7821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546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Private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r>
              <a:rPr lang="en-US" sz="1400" dirty="0"/>
              <a:t>respecting individuals’ data sovereignty, considering individuals’ different </a:t>
            </a:r>
            <a:r>
              <a:rPr lang="en-US" sz="1400" i="1" dirty="0"/>
              <a:t>access rights </a:t>
            </a:r>
            <a:r>
              <a:rPr lang="en-US" sz="1400" dirty="0"/>
              <a:t>and </a:t>
            </a:r>
            <a:r>
              <a:rPr lang="en-US" sz="1400" i="1" dirty="0"/>
              <a:t>caching</a:t>
            </a:r>
            <a:r>
              <a:rPr lang="en-US" sz="1400" dirty="0"/>
              <a:t> </a:t>
            </a:r>
            <a:r>
              <a:rPr lang="en-US" sz="1400" i="1" dirty="0"/>
              <a:t>needs</a:t>
            </a:r>
            <a:endParaRPr lang="en-US" sz="1400" dirty="0"/>
          </a:p>
        </p:txBody>
      </p:sp>
      <p:grpSp>
        <p:nvGrpSpPr>
          <p:cNvPr id="3" name="Group 2">
            <a:extLst>
              <a:ext uri="{FF2B5EF4-FFF2-40B4-BE49-F238E27FC236}">
                <a16:creationId xmlns:a16="http://schemas.microsoft.com/office/drawing/2014/main" id="{0B9AC4E5-C333-6412-BB2B-EAF157FCB196}"/>
              </a:ext>
            </a:extLst>
          </p:cNvPr>
          <p:cNvGrpSpPr/>
          <p:nvPr/>
        </p:nvGrpSpPr>
        <p:grpSpPr>
          <a:xfrm>
            <a:off x="371234" y="1781963"/>
            <a:ext cx="11423402" cy="4972168"/>
            <a:chOff x="371234" y="1781963"/>
            <a:chExt cx="11423402" cy="4972168"/>
          </a:xfrm>
        </p:grpSpPr>
        <p:pic>
          <p:nvPicPr>
            <p:cNvPr id="5" name="Picture 4">
              <a:extLst>
                <a:ext uri="{FF2B5EF4-FFF2-40B4-BE49-F238E27FC236}">
                  <a16:creationId xmlns:a16="http://schemas.microsoft.com/office/drawing/2014/main" id="{438471C8-53DA-9737-4A30-89358AC20E4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89" r="56003"/>
            <a:stretch/>
          </p:blipFill>
          <p:spPr bwMode="auto">
            <a:xfrm>
              <a:off x="5593621" y="1781963"/>
              <a:ext cx="1580606" cy="2312687"/>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a:extLst>
                <a:ext uri="{FF2B5EF4-FFF2-40B4-BE49-F238E27FC236}">
                  <a16:creationId xmlns:a16="http://schemas.microsoft.com/office/drawing/2014/main" id="{80BBC169-C1B5-2D2D-DF17-D7C99044C436}"/>
                </a:ext>
              </a:extLst>
            </p:cNvPr>
            <p:cNvGrpSpPr/>
            <p:nvPr/>
          </p:nvGrpSpPr>
          <p:grpSpPr>
            <a:xfrm>
              <a:off x="3108959" y="4272500"/>
              <a:ext cx="6701247" cy="2481631"/>
              <a:chOff x="7354389" y="3426505"/>
              <a:chExt cx="4153988" cy="3066370"/>
            </a:xfrm>
          </p:grpSpPr>
          <p:sp>
            <p:nvSpPr>
              <p:cNvPr id="23" name="Can 22">
                <a:extLst>
                  <a:ext uri="{FF2B5EF4-FFF2-40B4-BE49-F238E27FC236}">
                    <a16:creationId xmlns:a16="http://schemas.microsoft.com/office/drawing/2014/main" id="{92DC67DD-6645-CC42-8292-0EB05FE78B8B}"/>
                  </a:ext>
                </a:extLst>
              </p:cNvPr>
              <p:cNvSpPr/>
              <p:nvPr/>
            </p:nvSpPr>
            <p:spPr>
              <a:xfrm>
                <a:off x="7354389" y="3426505"/>
                <a:ext cx="4153988" cy="306637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9A1BDBB8-66ED-58F1-12E2-891B2889B1A0}"/>
                  </a:ext>
                </a:extLst>
              </p:cNvPr>
              <p:cNvSpPr txBox="1"/>
              <p:nvPr/>
            </p:nvSpPr>
            <p:spPr>
              <a:xfrm>
                <a:off x="8562892" y="3557389"/>
                <a:ext cx="1771681" cy="646505"/>
              </a:xfrm>
              <a:prstGeom prst="rect">
                <a:avLst/>
              </a:prstGeom>
              <a:noFill/>
            </p:spPr>
            <p:txBody>
              <a:bodyPr wrap="none" rtlCol="0">
                <a:spAutoFit/>
              </a:bodyPr>
              <a:lstStyle/>
              <a:p>
                <a:pPr algn="ctr"/>
                <a:r>
                  <a:rPr lang="en-US" sz="2800" dirty="0"/>
                  <a:t>My Private Index</a:t>
                </a:r>
              </a:p>
            </p:txBody>
          </p:sp>
        </p:grpSp>
        <p:grpSp>
          <p:nvGrpSpPr>
            <p:cNvPr id="7" name="Group 6">
              <a:extLst>
                <a:ext uri="{FF2B5EF4-FFF2-40B4-BE49-F238E27FC236}">
                  <a16:creationId xmlns:a16="http://schemas.microsoft.com/office/drawing/2014/main" id="{778EFDFA-DE6E-56B9-A00E-092455816672}"/>
                </a:ext>
              </a:extLst>
            </p:cNvPr>
            <p:cNvGrpSpPr/>
            <p:nvPr/>
          </p:nvGrpSpPr>
          <p:grpSpPr>
            <a:xfrm>
              <a:off x="6490053" y="5032167"/>
              <a:ext cx="2330606" cy="1486938"/>
              <a:chOff x="8228495" y="4419696"/>
              <a:chExt cx="2330606" cy="1716135"/>
            </a:xfrm>
          </p:grpSpPr>
          <p:sp>
            <p:nvSpPr>
              <p:cNvPr id="21" name="Folded Corner 20">
                <a:extLst>
                  <a:ext uri="{FF2B5EF4-FFF2-40B4-BE49-F238E27FC236}">
                    <a16:creationId xmlns:a16="http://schemas.microsoft.com/office/drawing/2014/main" id="{477E003B-122E-F219-9C3F-6D3800B2CADC}"/>
                  </a:ext>
                </a:extLst>
              </p:cNvPr>
              <p:cNvSpPr/>
              <p:nvPr/>
            </p:nvSpPr>
            <p:spPr>
              <a:xfrm rot="10800000">
                <a:off x="8228496" y="4419696"/>
                <a:ext cx="2330605" cy="1716135"/>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90314AE-11D4-4D9D-D52E-CCFF7EE659D3}"/>
                  </a:ext>
                </a:extLst>
              </p:cNvPr>
              <p:cNvSpPr txBox="1"/>
              <p:nvPr/>
            </p:nvSpPr>
            <p:spPr>
              <a:xfrm>
                <a:off x="8228495" y="5429662"/>
                <a:ext cx="2271776" cy="603869"/>
              </a:xfrm>
              <a:prstGeom prst="rect">
                <a:avLst/>
              </a:prstGeom>
              <a:noFill/>
            </p:spPr>
            <p:txBody>
              <a:bodyPr wrap="none" rtlCol="0">
                <a:spAutoFit/>
              </a:bodyPr>
              <a:lstStyle/>
              <a:p>
                <a:r>
                  <a:rPr lang="en-US" sz="2800" dirty="0">
                    <a:solidFill>
                      <a:schemeClr val="bg1"/>
                    </a:solidFill>
                  </a:rPr>
                  <a:t>&lt;X&gt;&lt;Y&gt;&lt;Z&gt;</a:t>
                </a:r>
              </a:p>
            </p:txBody>
          </p:sp>
        </p:grpSp>
        <p:grpSp>
          <p:nvGrpSpPr>
            <p:cNvPr id="8" name="Group 7">
              <a:extLst>
                <a:ext uri="{FF2B5EF4-FFF2-40B4-BE49-F238E27FC236}">
                  <a16:creationId xmlns:a16="http://schemas.microsoft.com/office/drawing/2014/main" id="{15FB816A-F2AE-276C-66E1-4367FE8F62B3}"/>
                </a:ext>
              </a:extLst>
            </p:cNvPr>
            <p:cNvGrpSpPr/>
            <p:nvPr/>
          </p:nvGrpSpPr>
          <p:grpSpPr>
            <a:xfrm>
              <a:off x="4027189" y="5043320"/>
              <a:ext cx="2356735" cy="1486938"/>
              <a:chOff x="8228495" y="4419696"/>
              <a:chExt cx="2356735" cy="1716135"/>
            </a:xfrm>
          </p:grpSpPr>
          <p:sp>
            <p:nvSpPr>
              <p:cNvPr id="19" name="Folded Corner 18">
                <a:extLst>
                  <a:ext uri="{FF2B5EF4-FFF2-40B4-BE49-F238E27FC236}">
                    <a16:creationId xmlns:a16="http://schemas.microsoft.com/office/drawing/2014/main" id="{841927F5-7927-BDF8-41E0-F7F75AEDDA8C}"/>
                  </a:ext>
                </a:extLst>
              </p:cNvPr>
              <p:cNvSpPr/>
              <p:nvPr/>
            </p:nvSpPr>
            <p:spPr>
              <a:xfrm rot="10800000">
                <a:off x="8228496" y="4419696"/>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6485E6C0-99C9-C7EF-C108-71E9E60B05C2}"/>
                  </a:ext>
                </a:extLst>
              </p:cNvPr>
              <p:cNvSpPr txBox="1"/>
              <p:nvPr/>
            </p:nvSpPr>
            <p:spPr>
              <a:xfrm>
                <a:off x="8228495" y="5429662"/>
                <a:ext cx="2356735" cy="523220"/>
              </a:xfrm>
              <a:prstGeom prst="rect">
                <a:avLst/>
              </a:prstGeom>
              <a:noFill/>
            </p:spPr>
            <p:txBody>
              <a:bodyPr wrap="none" rtlCol="0">
                <a:spAutoFit/>
              </a:bodyPr>
              <a:lstStyle/>
              <a:p>
                <a:r>
                  <a:rPr lang="en-US" sz="2800" dirty="0">
                    <a:solidFill>
                      <a:schemeClr val="bg1"/>
                    </a:solidFill>
                  </a:rPr>
                  <a:t>&lt;A&gt;&lt;B&gt;&lt;C&gt;</a:t>
                </a:r>
              </a:p>
            </p:txBody>
          </p:sp>
        </p:grpSp>
        <p:grpSp>
          <p:nvGrpSpPr>
            <p:cNvPr id="9" name="Group 8">
              <a:extLst>
                <a:ext uri="{FF2B5EF4-FFF2-40B4-BE49-F238E27FC236}">
                  <a16:creationId xmlns:a16="http://schemas.microsoft.com/office/drawing/2014/main" id="{E7F91B1D-3AB9-34EB-D247-0C49C7C5DF4B}"/>
                </a:ext>
              </a:extLst>
            </p:cNvPr>
            <p:cNvGrpSpPr/>
            <p:nvPr/>
          </p:nvGrpSpPr>
          <p:grpSpPr>
            <a:xfrm>
              <a:off x="9464030" y="2209981"/>
              <a:ext cx="2330606" cy="1486938"/>
              <a:chOff x="8228495" y="4419696"/>
              <a:chExt cx="2330606" cy="1716135"/>
            </a:xfrm>
          </p:grpSpPr>
          <p:sp>
            <p:nvSpPr>
              <p:cNvPr id="17" name="Folded Corner 16">
                <a:extLst>
                  <a:ext uri="{FF2B5EF4-FFF2-40B4-BE49-F238E27FC236}">
                    <a16:creationId xmlns:a16="http://schemas.microsoft.com/office/drawing/2014/main" id="{2A1EAC32-B383-8B52-53F7-E70933A94F18}"/>
                  </a:ext>
                </a:extLst>
              </p:cNvPr>
              <p:cNvSpPr/>
              <p:nvPr/>
            </p:nvSpPr>
            <p:spPr>
              <a:xfrm rot="10800000">
                <a:off x="8228496" y="4419696"/>
                <a:ext cx="2330605" cy="1716135"/>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2CEDBF62-AC31-03B4-6C6D-0AE75D8089EC}"/>
                  </a:ext>
                </a:extLst>
              </p:cNvPr>
              <p:cNvSpPr txBox="1"/>
              <p:nvPr/>
            </p:nvSpPr>
            <p:spPr>
              <a:xfrm>
                <a:off x="8228495" y="5429662"/>
                <a:ext cx="2271776" cy="603869"/>
              </a:xfrm>
              <a:prstGeom prst="rect">
                <a:avLst/>
              </a:prstGeom>
              <a:noFill/>
            </p:spPr>
            <p:txBody>
              <a:bodyPr wrap="none" rtlCol="0">
                <a:spAutoFit/>
              </a:bodyPr>
              <a:lstStyle/>
              <a:p>
                <a:r>
                  <a:rPr lang="en-US" sz="2800" dirty="0">
                    <a:solidFill>
                      <a:schemeClr val="bg1"/>
                    </a:solidFill>
                  </a:rPr>
                  <a:t>&lt;X&gt;&lt;Y&gt;&lt;Z&gt;</a:t>
                </a:r>
              </a:p>
            </p:txBody>
          </p:sp>
        </p:grpSp>
        <p:grpSp>
          <p:nvGrpSpPr>
            <p:cNvPr id="10" name="Group 9">
              <a:extLst>
                <a:ext uri="{FF2B5EF4-FFF2-40B4-BE49-F238E27FC236}">
                  <a16:creationId xmlns:a16="http://schemas.microsoft.com/office/drawing/2014/main" id="{2A8938D8-88E3-6E16-C581-9EB120F12205}"/>
                </a:ext>
              </a:extLst>
            </p:cNvPr>
            <p:cNvGrpSpPr/>
            <p:nvPr/>
          </p:nvGrpSpPr>
          <p:grpSpPr>
            <a:xfrm>
              <a:off x="371234" y="2211675"/>
              <a:ext cx="2356735" cy="1486938"/>
              <a:chOff x="8228495" y="4419696"/>
              <a:chExt cx="2356735" cy="1716135"/>
            </a:xfrm>
          </p:grpSpPr>
          <p:sp>
            <p:nvSpPr>
              <p:cNvPr id="15" name="Folded Corner 14">
                <a:extLst>
                  <a:ext uri="{FF2B5EF4-FFF2-40B4-BE49-F238E27FC236}">
                    <a16:creationId xmlns:a16="http://schemas.microsoft.com/office/drawing/2014/main" id="{B0D975B5-075C-EDEC-7688-46B3086B26BA}"/>
                  </a:ext>
                </a:extLst>
              </p:cNvPr>
              <p:cNvSpPr/>
              <p:nvPr/>
            </p:nvSpPr>
            <p:spPr>
              <a:xfrm rot="10800000">
                <a:off x="8228496" y="4419696"/>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1586C8F3-56C1-FB87-BAB7-0813103E3151}"/>
                  </a:ext>
                </a:extLst>
              </p:cNvPr>
              <p:cNvSpPr txBox="1"/>
              <p:nvPr/>
            </p:nvSpPr>
            <p:spPr>
              <a:xfrm>
                <a:off x="8228495" y="5429662"/>
                <a:ext cx="2356735" cy="523220"/>
              </a:xfrm>
              <a:prstGeom prst="rect">
                <a:avLst/>
              </a:prstGeom>
              <a:noFill/>
            </p:spPr>
            <p:txBody>
              <a:bodyPr wrap="none" rtlCol="0">
                <a:spAutoFit/>
              </a:bodyPr>
              <a:lstStyle/>
              <a:p>
                <a:r>
                  <a:rPr lang="en-US" sz="2800" dirty="0">
                    <a:solidFill>
                      <a:schemeClr val="bg1"/>
                    </a:solidFill>
                  </a:rPr>
                  <a:t>&lt;A&gt;&lt;B&gt;&lt;C&gt;</a:t>
                </a:r>
              </a:p>
            </p:txBody>
          </p:sp>
        </p:grpSp>
        <p:cxnSp>
          <p:nvCxnSpPr>
            <p:cNvPr id="11" name="Straight Arrow Connector 10">
              <a:extLst>
                <a:ext uri="{FF2B5EF4-FFF2-40B4-BE49-F238E27FC236}">
                  <a16:creationId xmlns:a16="http://schemas.microsoft.com/office/drawing/2014/main" id="{38712391-8792-3856-CD74-7E1D519DA3ED}"/>
                </a:ext>
              </a:extLst>
            </p:cNvPr>
            <p:cNvCxnSpPr>
              <a:cxnSpLocks/>
              <a:stCxn id="15" idx="1"/>
              <a:endCxn id="5" idx="1"/>
            </p:cNvCxnSpPr>
            <p:nvPr/>
          </p:nvCxnSpPr>
          <p:spPr>
            <a:xfrm flipV="1">
              <a:off x="2701840" y="2938307"/>
              <a:ext cx="2891781" cy="1683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461DB30-EBC1-BA72-F1FA-A4A873234697}"/>
                </a:ext>
              </a:extLst>
            </p:cNvPr>
            <p:cNvSpPr txBox="1"/>
            <p:nvPr/>
          </p:nvSpPr>
          <p:spPr>
            <a:xfrm>
              <a:off x="3061224" y="2121280"/>
              <a:ext cx="1971221" cy="830997"/>
            </a:xfrm>
            <a:prstGeom prst="rect">
              <a:avLst/>
            </a:prstGeom>
            <a:noFill/>
          </p:spPr>
          <p:txBody>
            <a:bodyPr wrap="square" rtlCol="0">
              <a:spAutoFit/>
            </a:bodyPr>
            <a:lstStyle/>
            <a:p>
              <a:r>
                <a:rPr lang="en-US" sz="2400" dirty="0"/>
                <a:t>Read Access Granted</a:t>
              </a:r>
            </a:p>
          </p:txBody>
        </p:sp>
        <p:cxnSp>
          <p:nvCxnSpPr>
            <p:cNvPr id="13" name="Straight Arrow Connector 12">
              <a:extLst>
                <a:ext uri="{FF2B5EF4-FFF2-40B4-BE49-F238E27FC236}">
                  <a16:creationId xmlns:a16="http://schemas.microsoft.com/office/drawing/2014/main" id="{CB6F2FC0-131F-F856-6E17-9487333D8799}"/>
                </a:ext>
              </a:extLst>
            </p:cNvPr>
            <p:cNvCxnSpPr>
              <a:cxnSpLocks/>
              <a:stCxn id="17" idx="3"/>
              <a:endCxn id="5" idx="3"/>
            </p:cNvCxnSpPr>
            <p:nvPr/>
          </p:nvCxnSpPr>
          <p:spPr>
            <a:xfrm flipH="1" flipV="1">
              <a:off x="7174227" y="2938307"/>
              <a:ext cx="2289804" cy="1514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7F17975-F03C-A6E0-4F6F-17C3D1302F8A}"/>
                </a:ext>
              </a:extLst>
            </p:cNvPr>
            <p:cNvSpPr txBox="1"/>
            <p:nvPr/>
          </p:nvSpPr>
          <p:spPr>
            <a:xfrm>
              <a:off x="7453732" y="2108350"/>
              <a:ext cx="1971221" cy="830997"/>
            </a:xfrm>
            <a:prstGeom prst="rect">
              <a:avLst/>
            </a:prstGeom>
            <a:noFill/>
          </p:spPr>
          <p:txBody>
            <a:bodyPr wrap="square" rtlCol="0">
              <a:spAutoFit/>
            </a:bodyPr>
            <a:lstStyle/>
            <a:p>
              <a:r>
                <a:rPr lang="en-US" sz="2400" dirty="0"/>
                <a:t>Read Access Granted</a:t>
              </a:r>
            </a:p>
          </p:txBody>
        </p:sp>
      </p:grpSp>
    </p:spTree>
    <p:extLst>
      <p:ext uri="{BB962C8B-B14F-4D97-AF65-F5344CB8AC3E}">
        <p14:creationId xmlns:p14="http://schemas.microsoft.com/office/powerpoint/2010/main" val="360820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Private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marL="0"/>
            <a:r>
              <a:rPr lang="en-US" sz="2000" dirty="0"/>
              <a:t>Keep the average query as fast as possible (under 5000 milliseconds)</a:t>
            </a:r>
          </a:p>
        </p:txBody>
      </p:sp>
      <p:grpSp>
        <p:nvGrpSpPr>
          <p:cNvPr id="21" name="Group 20">
            <a:extLst>
              <a:ext uri="{FF2B5EF4-FFF2-40B4-BE49-F238E27FC236}">
                <a16:creationId xmlns:a16="http://schemas.microsoft.com/office/drawing/2014/main" id="{37D7C675-2B18-8A63-7BE2-FF789346B5D0}"/>
              </a:ext>
            </a:extLst>
          </p:cNvPr>
          <p:cNvGrpSpPr/>
          <p:nvPr/>
        </p:nvGrpSpPr>
        <p:grpSpPr>
          <a:xfrm>
            <a:off x="2550255" y="2449284"/>
            <a:ext cx="7091488" cy="4043591"/>
            <a:chOff x="2550255" y="2449284"/>
            <a:chExt cx="7091488" cy="4043591"/>
          </a:xfrm>
        </p:grpSpPr>
        <p:sp>
          <p:nvSpPr>
            <p:cNvPr id="3" name="Can 2">
              <a:extLst>
                <a:ext uri="{FF2B5EF4-FFF2-40B4-BE49-F238E27FC236}">
                  <a16:creationId xmlns:a16="http://schemas.microsoft.com/office/drawing/2014/main" id="{107E440E-17A2-D787-999A-37DA308399C1}"/>
                </a:ext>
              </a:extLst>
            </p:cNvPr>
            <p:cNvSpPr/>
            <p:nvPr/>
          </p:nvSpPr>
          <p:spPr>
            <a:xfrm>
              <a:off x="2550255" y="2449284"/>
              <a:ext cx="7091488" cy="335062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E143F61F-15F0-BD37-3126-7BEA5295DC03}"/>
                </a:ext>
              </a:extLst>
            </p:cNvPr>
            <p:cNvSpPr txBox="1"/>
            <p:nvPr/>
          </p:nvSpPr>
          <p:spPr>
            <a:xfrm>
              <a:off x="4583735" y="2624605"/>
              <a:ext cx="3024529" cy="523220"/>
            </a:xfrm>
            <a:prstGeom prst="rect">
              <a:avLst/>
            </a:prstGeom>
            <a:noFill/>
          </p:spPr>
          <p:txBody>
            <a:bodyPr wrap="square" rtlCol="0">
              <a:spAutoFit/>
            </a:bodyPr>
            <a:lstStyle/>
            <a:p>
              <a:pPr algn="ctr"/>
              <a:r>
                <a:rPr lang="en-US" sz="2800" dirty="0"/>
                <a:t>My Private Index</a:t>
              </a:r>
            </a:p>
          </p:txBody>
        </p:sp>
        <p:pic>
          <p:nvPicPr>
            <p:cNvPr id="10244" name="Picture 4" descr="AllegroGraph - Database of Databases">
              <a:extLst>
                <a:ext uri="{FF2B5EF4-FFF2-40B4-BE49-F238E27FC236}">
                  <a16:creationId xmlns:a16="http://schemas.microsoft.com/office/drawing/2014/main" id="{D2E679D7-3E1E-AFD6-1B6C-88C7E4876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0999" y="3527716"/>
              <a:ext cx="3810000" cy="94615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PostgreSQL logo and symbol, meaning, history, PNG">
              <a:extLst>
                <a:ext uri="{FF2B5EF4-FFF2-40B4-BE49-F238E27FC236}">
                  <a16:creationId xmlns:a16="http://schemas.microsoft.com/office/drawing/2014/main" id="{BC543C5A-2EB8-A7E4-2B04-CB280F978B9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16" y="3553732"/>
              <a:ext cx="4702629" cy="293914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7122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Private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marL="0"/>
            <a:r>
              <a:rPr lang="en-US" sz="2000" dirty="0"/>
              <a:t>Request count and duration remains constant as Pod quantity increases</a:t>
            </a:r>
          </a:p>
        </p:txBody>
      </p:sp>
      <p:grpSp>
        <p:nvGrpSpPr>
          <p:cNvPr id="14" name="Group 13">
            <a:extLst>
              <a:ext uri="{FF2B5EF4-FFF2-40B4-BE49-F238E27FC236}">
                <a16:creationId xmlns:a16="http://schemas.microsoft.com/office/drawing/2014/main" id="{712CF06A-F664-A3A3-9B97-E7D590AF4E58}"/>
              </a:ext>
            </a:extLst>
          </p:cNvPr>
          <p:cNvGrpSpPr/>
          <p:nvPr/>
        </p:nvGrpSpPr>
        <p:grpSpPr>
          <a:xfrm>
            <a:off x="514585" y="2788920"/>
            <a:ext cx="11305656" cy="2951152"/>
            <a:chOff x="514585" y="2788920"/>
            <a:chExt cx="11305656" cy="2951152"/>
          </a:xfrm>
        </p:grpSpPr>
        <p:sp>
          <p:nvSpPr>
            <p:cNvPr id="3" name="Can 2">
              <a:extLst>
                <a:ext uri="{FF2B5EF4-FFF2-40B4-BE49-F238E27FC236}">
                  <a16:creationId xmlns:a16="http://schemas.microsoft.com/office/drawing/2014/main" id="{E3F282D6-9694-80A0-2BE0-ADF30D816C62}"/>
                </a:ext>
              </a:extLst>
            </p:cNvPr>
            <p:cNvSpPr/>
            <p:nvPr/>
          </p:nvSpPr>
          <p:spPr>
            <a:xfrm>
              <a:off x="6615802" y="2788920"/>
              <a:ext cx="5204439" cy="29511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160DA0F-D707-42B8-D81D-B9A04E9E9653}"/>
                </a:ext>
              </a:extLst>
            </p:cNvPr>
            <p:cNvSpPr txBox="1"/>
            <p:nvPr/>
          </p:nvSpPr>
          <p:spPr>
            <a:xfrm>
              <a:off x="8129908" y="2914886"/>
              <a:ext cx="2219700" cy="622213"/>
            </a:xfrm>
            <a:prstGeom prst="rect">
              <a:avLst/>
            </a:prstGeom>
            <a:noFill/>
          </p:spPr>
          <p:txBody>
            <a:bodyPr wrap="none" rtlCol="0">
              <a:spAutoFit/>
            </a:bodyPr>
            <a:lstStyle/>
            <a:p>
              <a:pPr algn="ctr"/>
              <a:r>
                <a:rPr lang="en-US" sz="2800" dirty="0"/>
                <a:t>My Private Index</a:t>
              </a:r>
            </a:p>
          </p:txBody>
        </p:sp>
        <p:sp>
          <p:nvSpPr>
            <p:cNvPr id="6" name="Folded Corner 5">
              <a:extLst>
                <a:ext uri="{FF2B5EF4-FFF2-40B4-BE49-F238E27FC236}">
                  <a16:creationId xmlns:a16="http://schemas.microsoft.com/office/drawing/2014/main" id="{18693991-879B-FF70-C638-0BE17143D949}"/>
                </a:ext>
              </a:extLst>
            </p:cNvPr>
            <p:cNvSpPr/>
            <p:nvPr/>
          </p:nvSpPr>
          <p:spPr>
            <a:xfrm rot="10800000">
              <a:off x="9270798" y="3652344"/>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7" name="Folded Corner 6">
              <a:extLst>
                <a:ext uri="{FF2B5EF4-FFF2-40B4-BE49-F238E27FC236}">
                  <a16:creationId xmlns:a16="http://schemas.microsoft.com/office/drawing/2014/main" id="{BA59AEC9-65BA-1391-0B88-5D559BDACF5E}"/>
                </a:ext>
              </a:extLst>
            </p:cNvPr>
            <p:cNvSpPr/>
            <p:nvPr/>
          </p:nvSpPr>
          <p:spPr>
            <a:xfrm rot="10800000">
              <a:off x="6807934" y="3663497"/>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B9A0652-C788-0D82-396B-4F5970EC71F6}"/>
                </a:ext>
              </a:extLst>
            </p:cNvPr>
            <p:cNvSpPr/>
            <p:nvPr/>
          </p:nvSpPr>
          <p:spPr>
            <a:xfrm>
              <a:off x="4338747" y="4072618"/>
              <a:ext cx="2379946" cy="6463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SPARQL Endpoint</a:t>
              </a:r>
            </a:p>
          </p:txBody>
        </p:sp>
        <p:sp>
          <p:nvSpPr>
            <p:cNvPr id="9" name="TextBox 8">
              <a:extLst>
                <a:ext uri="{FF2B5EF4-FFF2-40B4-BE49-F238E27FC236}">
                  <a16:creationId xmlns:a16="http://schemas.microsoft.com/office/drawing/2014/main" id="{926F0D6C-7945-3ACE-3984-4E08DE0B9F81}"/>
                </a:ext>
              </a:extLst>
            </p:cNvPr>
            <p:cNvSpPr txBox="1"/>
            <p:nvPr/>
          </p:nvSpPr>
          <p:spPr>
            <a:xfrm>
              <a:off x="9270797" y="4527425"/>
              <a:ext cx="2271776" cy="523220"/>
            </a:xfrm>
            <a:prstGeom prst="rect">
              <a:avLst/>
            </a:prstGeom>
            <a:noFill/>
          </p:spPr>
          <p:txBody>
            <a:bodyPr wrap="none" rtlCol="0">
              <a:spAutoFit/>
            </a:bodyPr>
            <a:lstStyle/>
            <a:p>
              <a:r>
                <a:rPr lang="en-US" sz="2800" dirty="0">
                  <a:solidFill>
                    <a:schemeClr val="bg1"/>
                  </a:solidFill>
                </a:rPr>
                <a:t>&lt;X&gt;&lt;Y&gt;&lt;Z&gt;</a:t>
              </a:r>
            </a:p>
          </p:txBody>
        </p:sp>
        <p:sp>
          <p:nvSpPr>
            <p:cNvPr id="10" name="TextBox 9">
              <a:extLst>
                <a:ext uri="{FF2B5EF4-FFF2-40B4-BE49-F238E27FC236}">
                  <a16:creationId xmlns:a16="http://schemas.microsoft.com/office/drawing/2014/main" id="{2A4F4F34-E7E4-9367-213F-0972439D0AFC}"/>
                </a:ext>
              </a:extLst>
            </p:cNvPr>
            <p:cNvSpPr txBox="1"/>
            <p:nvPr/>
          </p:nvSpPr>
          <p:spPr>
            <a:xfrm>
              <a:off x="6807933" y="4538578"/>
              <a:ext cx="2356735" cy="453342"/>
            </a:xfrm>
            <a:prstGeom prst="rect">
              <a:avLst/>
            </a:prstGeom>
            <a:noFill/>
          </p:spPr>
          <p:txBody>
            <a:bodyPr wrap="none" rtlCol="0">
              <a:spAutoFit/>
            </a:bodyPr>
            <a:lstStyle/>
            <a:p>
              <a:r>
                <a:rPr lang="en-US" sz="2800" dirty="0">
                  <a:solidFill>
                    <a:schemeClr val="bg1"/>
                  </a:solidFill>
                </a:rPr>
                <a:t>&lt;A&gt;&lt;B&gt;&lt;C&gt;</a:t>
              </a:r>
            </a:p>
          </p:txBody>
        </p:sp>
        <p:pic>
          <p:nvPicPr>
            <p:cNvPr id="11" name="Picture 4">
              <a:extLst>
                <a:ext uri="{FF2B5EF4-FFF2-40B4-BE49-F238E27FC236}">
                  <a16:creationId xmlns:a16="http://schemas.microsoft.com/office/drawing/2014/main" id="{7FC28DF0-1D45-0CE3-6AA9-99A2AB06AF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89" r="56003"/>
            <a:stretch/>
          </p:blipFill>
          <p:spPr bwMode="auto">
            <a:xfrm>
              <a:off x="514585" y="3191141"/>
              <a:ext cx="1580606" cy="2312687"/>
            </a:xfrm>
            <a:prstGeom prst="rect">
              <a:avLst/>
            </a:prstGeom>
            <a:noFill/>
            <a:extLst>
              <a:ext uri="{909E8E84-426E-40DD-AFC4-6F175D3DCCD1}">
                <a14:hiddenFill xmlns:a14="http://schemas.microsoft.com/office/drawing/2010/main">
                  <a:solidFill>
                    <a:srgbClr val="FFFFFF"/>
                  </a:solidFill>
                </a14:hiddenFill>
              </a:ext>
            </a:extLst>
          </p:spPr>
        </p:pic>
        <p:pic>
          <p:nvPicPr>
            <p:cNvPr id="12" name="Graphic 11" descr="Smart Phone with solid fill">
              <a:extLst>
                <a:ext uri="{FF2B5EF4-FFF2-40B4-BE49-F238E27FC236}">
                  <a16:creationId xmlns:a16="http://schemas.microsoft.com/office/drawing/2014/main" id="{B7D4112E-9BC2-8224-370E-005CFA7D3C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7140" y="3096250"/>
              <a:ext cx="2515709" cy="2515709"/>
            </a:xfrm>
            <a:prstGeom prst="rect">
              <a:avLst/>
            </a:prstGeom>
          </p:spPr>
        </p:pic>
        <p:cxnSp>
          <p:nvCxnSpPr>
            <p:cNvPr id="13" name="Straight Arrow Connector 12">
              <a:extLst>
                <a:ext uri="{FF2B5EF4-FFF2-40B4-BE49-F238E27FC236}">
                  <a16:creationId xmlns:a16="http://schemas.microsoft.com/office/drawing/2014/main" id="{A123D8DD-7C1D-7C1F-ABEE-0577BBE4C479}"/>
                </a:ext>
              </a:extLst>
            </p:cNvPr>
            <p:cNvCxnSpPr>
              <a:cxnSpLocks/>
              <a:endCxn id="8" idx="1"/>
            </p:cNvCxnSpPr>
            <p:nvPr/>
          </p:nvCxnSpPr>
          <p:spPr>
            <a:xfrm>
              <a:off x="3226526" y="4389120"/>
              <a:ext cx="1112221" cy="66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248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Private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marL="0"/>
            <a:r>
              <a:rPr lang="en-US" sz="2000" dirty="0"/>
              <a:t>Offload search compute from the data owner</a:t>
            </a:r>
          </a:p>
        </p:txBody>
      </p:sp>
      <p:grpSp>
        <p:nvGrpSpPr>
          <p:cNvPr id="34" name="Group 33">
            <a:extLst>
              <a:ext uri="{FF2B5EF4-FFF2-40B4-BE49-F238E27FC236}">
                <a16:creationId xmlns:a16="http://schemas.microsoft.com/office/drawing/2014/main" id="{B650C728-3988-C662-CF00-8E87CE68F54E}"/>
              </a:ext>
            </a:extLst>
          </p:cNvPr>
          <p:cNvGrpSpPr/>
          <p:nvPr/>
        </p:nvGrpSpPr>
        <p:grpSpPr>
          <a:xfrm>
            <a:off x="514585" y="2913544"/>
            <a:ext cx="11273927" cy="2951152"/>
            <a:chOff x="514585" y="2913544"/>
            <a:chExt cx="11273927" cy="2951152"/>
          </a:xfrm>
        </p:grpSpPr>
        <p:pic>
          <p:nvPicPr>
            <p:cNvPr id="21" name="Picture 4">
              <a:extLst>
                <a:ext uri="{FF2B5EF4-FFF2-40B4-BE49-F238E27FC236}">
                  <a16:creationId xmlns:a16="http://schemas.microsoft.com/office/drawing/2014/main" id="{BBC19E40-51FE-D769-ADB7-FB16D44AA17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89" r="56003"/>
            <a:stretch/>
          </p:blipFill>
          <p:spPr bwMode="auto">
            <a:xfrm>
              <a:off x="514585" y="3191141"/>
              <a:ext cx="1580606" cy="2312687"/>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Smart Phone with solid fill">
              <a:extLst>
                <a:ext uri="{FF2B5EF4-FFF2-40B4-BE49-F238E27FC236}">
                  <a16:creationId xmlns:a16="http://schemas.microsoft.com/office/drawing/2014/main" id="{8CD9DB8F-61FE-0AA1-597B-868B140943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7140" y="3096250"/>
              <a:ext cx="2515709" cy="2515709"/>
            </a:xfrm>
            <a:prstGeom prst="rect">
              <a:avLst/>
            </a:prstGeom>
          </p:spPr>
        </p:pic>
        <p:cxnSp>
          <p:nvCxnSpPr>
            <p:cNvPr id="23" name="Straight Arrow Connector 22">
              <a:extLst>
                <a:ext uri="{FF2B5EF4-FFF2-40B4-BE49-F238E27FC236}">
                  <a16:creationId xmlns:a16="http://schemas.microsoft.com/office/drawing/2014/main" id="{A0178489-3299-3198-4E20-89D96EB7AFB1}"/>
                </a:ext>
              </a:extLst>
            </p:cNvPr>
            <p:cNvCxnSpPr>
              <a:cxnSpLocks/>
              <a:endCxn id="25" idx="2"/>
            </p:cNvCxnSpPr>
            <p:nvPr/>
          </p:nvCxnSpPr>
          <p:spPr>
            <a:xfrm>
              <a:off x="3226526" y="4389120"/>
              <a:ext cx="8177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5" name="Can 24">
              <a:extLst>
                <a:ext uri="{FF2B5EF4-FFF2-40B4-BE49-F238E27FC236}">
                  <a16:creationId xmlns:a16="http://schemas.microsoft.com/office/drawing/2014/main" id="{68A165AD-6D96-0C26-76A8-82FFC843624C}"/>
                </a:ext>
              </a:extLst>
            </p:cNvPr>
            <p:cNvSpPr/>
            <p:nvPr/>
          </p:nvSpPr>
          <p:spPr>
            <a:xfrm>
              <a:off x="4044265" y="2913544"/>
              <a:ext cx="3159642" cy="29511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85ACD3B9-CAB6-2C4D-3743-F1ED8961FDEF}"/>
                </a:ext>
              </a:extLst>
            </p:cNvPr>
            <p:cNvSpPr txBox="1"/>
            <p:nvPr/>
          </p:nvSpPr>
          <p:spPr>
            <a:xfrm>
              <a:off x="4208242" y="3039510"/>
              <a:ext cx="2858090" cy="523220"/>
            </a:xfrm>
            <a:prstGeom prst="rect">
              <a:avLst/>
            </a:prstGeom>
            <a:noFill/>
          </p:spPr>
          <p:txBody>
            <a:bodyPr wrap="none" rtlCol="0">
              <a:spAutoFit/>
            </a:bodyPr>
            <a:lstStyle/>
            <a:p>
              <a:pPr algn="ctr"/>
              <a:r>
                <a:rPr lang="en-US" sz="2800" dirty="0"/>
                <a:t>My Private Index</a:t>
              </a:r>
            </a:p>
          </p:txBody>
        </p:sp>
        <p:sp>
          <p:nvSpPr>
            <p:cNvPr id="27" name="Folded Corner 26">
              <a:extLst>
                <a:ext uri="{FF2B5EF4-FFF2-40B4-BE49-F238E27FC236}">
                  <a16:creationId xmlns:a16="http://schemas.microsoft.com/office/drawing/2014/main" id="{F6535166-5C8E-C18F-5074-1E39C8AD406A}"/>
                </a:ext>
              </a:extLst>
            </p:cNvPr>
            <p:cNvSpPr/>
            <p:nvPr/>
          </p:nvSpPr>
          <p:spPr>
            <a:xfrm rot="10800000">
              <a:off x="4353983" y="3792404"/>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8EB5D7C2-BEC9-1853-6E1A-42E1D2505F91}"/>
                </a:ext>
              </a:extLst>
            </p:cNvPr>
            <p:cNvSpPr txBox="1"/>
            <p:nvPr/>
          </p:nvSpPr>
          <p:spPr>
            <a:xfrm>
              <a:off x="4353982" y="4667485"/>
              <a:ext cx="2356735" cy="453342"/>
            </a:xfrm>
            <a:prstGeom prst="rect">
              <a:avLst/>
            </a:prstGeom>
            <a:noFill/>
          </p:spPr>
          <p:txBody>
            <a:bodyPr wrap="none" rtlCol="0">
              <a:spAutoFit/>
            </a:bodyPr>
            <a:lstStyle/>
            <a:p>
              <a:r>
                <a:rPr lang="en-US" sz="2800" dirty="0">
                  <a:solidFill>
                    <a:schemeClr val="bg1"/>
                  </a:solidFill>
                </a:rPr>
                <a:t>&lt;A&gt;&lt;B&gt;&lt;C&gt;</a:t>
              </a:r>
            </a:p>
          </p:txBody>
        </p:sp>
        <p:sp>
          <p:nvSpPr>
            <p:cNvPr id="29" name="Can 28">
              <a:extLst>
                <a:ext uri="{FF2B5EF4-FFF2-40B4-BE49-F238E27FC236}">
                  <a16:creationId xmlns:a16="http://schemas.microsoft.com/office/drawing/2014/main" id="{A164732A-D66F-2BAA-7A40-733A3372BB03}"/>
                </a:ext>
              </a:extLst>
            </p:cNvPr>
            <p:cNvSpPr/>
            <p:nvPr/>
          </p:nvSpPr>
          <p:spPr>
            <a:xfrm>
              <a:off x="8628870" y="2913544"/>
              <a:ext cx="3159642" cy="2951152"/>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9D8733-AA12-7A15-0FEF-A8AF9E9FBF34}"/>
                </a:ext>
              </a:extLst>
            </p:cNvPr>
            <p:cNvSpPr txBox="1"/>
            <p:nvPr/>
          </p:nvSpPr>
          <p:spPr>
            <a:xfrm>
              <a:off x="9646350" y="3039510"/>
              <a:ext cx="1151084" cy="523220"/>
            </a:xfrm>
            <a:prstGeom prst="rect">
              <a:avLst/>
            </a:prstGeom>
            <a:noFill/>
          </p:spPr>
          <p:txBody>
            <a:bodyPr wrap="none" rtlCol="0">
              <a:spAutoFit/>
            </a:bodyPr>
            <a:lstStyle/>
            <a:p>
              <a:pPr algn="ctr"/>
              <a:r>
                <a:rPr lang="en-US" sz="2800" dirty="0"/>
                <a:t>Pod A</a:t>
              </a:r>
            </a:p>
          </p:txBody>
        </p:sp>
        <p:sp>
          <p:nvSpPr>
            <p:cNvPr id="31" name="Folded Corner 30">
              <a:extLst>
                <a:ext uri="{FF2B5EF4-FFF2-40B4-BE49-F238E27FC236}">
                  <a16:creationId xmlns:a16="http://schemas.microsoft.com/office/drawing/2014/main" id="{BB432990-2888-CEE4-313D-6893E0906FEF}"/>
                </a:ext>
              </a:extLst>
            </p:cNvPr>
            <p:cNvSpPr/>
            <p:nvPr/>
          </p:nvSpPr>
          <p:spPr>
            <a:xfrm rot="10800000">
              <a:off x="8938588" y="3792404"/>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C180CE1C-09CD-3884-15E4-24399BFBD433}"/>
                </a:ext>
              </a:extLst>
            </p:cNvPr>
            <p:cNvSpPr txBox="1"/>
            <p:nvPr/>
          </p:nvSpPr>
          <p:spPr>
            <a:xfrm>
              <a:off x="8938587" y="4667485"/>
              <a:ext cx="2356735" cy="453342"/>
            </a:xfrm>
            <a:prstGeom prst="rect">
              <a:avLst/>
            </a:prstGeom>
            <a:noFill/>
          </p:spPr>
          <p:txBody>
            <a:bodyPr wrap="none" rtlCol="0">
              <a:spAutoFit/>
            </a:bodyPr>
            <a:lstStyle/>
            <a:p>
              <a:r>
                <a:rPr lang="en-US" sz="2800" dirty="0">
                  <a:solidFill>
                    <a:schemeClr val="bg1"/>
                  </a:solidFill>
                </a:rPr>
                <a:t>&lt;A&gt;&lt;B&gt;&lt;C&gt;</a:t>
              </a:r>
            </a:p>
          </p:txBody>
        </p:sp>
      </p:grpSp>
    </p:spTree>
    <p:extLst>
      <p:ext uri="{BB962C8B-B14F-4D97-AF65-F5344CB8AC3E}">
        <p14:creationId xmlns:p14="http://schemas.microsoft.com/office/powerpoint/2010/main" val="190581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grpSp>
        <p:nvGrpSpPr>
          <p:cNvPr id="39" name="Group 38">
            <a:extLst>
              <a:ext uri="{FF2B5EF4-FFF2-40B4-BE49-F238E27FC236}">
                <a16:creationId xmlns:a16="http://schemas.microsoft.com/office/drawing/2014/main" id="{DA1046D0-253D-2831-4DAF-090343F946D3}"/>
              </a:ext>
            </a:extLst>
          </p:cNvPr>
          <p:cNvGrpSpPr/>
          <p:nvPr/>
        </p:nvGrpSpPr>
        <p:grpSpPr>
          <a:xfrm>
            <a:off x="8650270" y="462365"/>
            <a:ext cx="3159642" cy="6118726"/>
            <a:chOff x="8650270" y="462365"/>
            <a:chExt cx="3159642" cy="6118726"/>
          </a:xfrm>
        </p:grpSpPr>
        <p:grpSp>
          <p:nvGrpSpPr>
            <p:cNvPr id="17" name="Group 16">
              <a:extLst>
                <a:ext uri="{FF2B5EF4-FFF2-40B4-BE49-F238E27FC236}">
                  <a16:creationId xmlns:a16="http://schemas.microsoft.com/office/drawing/2014/main" id="{ACAF261B-F8FC-B9E0-E9B6-6A4476D2661A}"/>
                </a:ext>
              </a:extLst>
            </p:cNvPr>
            <p:cNvGrpSpPr/>
            <p:nvPr/>
          </p:nvGrpSpPr>
          <p:grpSpPr>
            <a:xfrm>
              <a:off x="8650270" y="3629939"/>
              <a:ext cx="3159642" cy="2951152"/>
              <a:chOff x="8830478" y="3429000"/>
              <a:chExt cx="3159642" cy="2951152"/>
            </a:xfrm>
          </p:grpSpPr>
          <p:sp>
            <p:nvSpPr>
              <p:cNvPr id="7" name="Can 6">
                <a:extLst>
                  <a:ext uri="{FF2B5EF4-FFF2-40B4-BE49-F238E27FC236}">
                    <a16:creationId xmlns:a16="http://schemas.microsoft.com/office/drawing/2014/main" id="{CFE69B8A-9B2A-5CB4-AF27-49C2790D0DD6}"/>
                  </a:ext>
                </a:extLst>
              </p:cNvPr>
              <p:cNvSpPr/>
              <p:nvPr/>
            </p:nvSpPr>
            <p:spPr>
              <a:xfrm>
                <a:off x="8830478" y="3429000"/>
                <a:ext cx="3159642" cy="2951152"/>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2D23E2A-D8E7-2054-D549-C81990A62066}"/>
                  </a:ext>
                </a:extLst>
              </p:cNvPr>
              <p:cNvSpPr txBox="1"/>
              <p:nvPr/>
            </p:nvSpPr>
            <p:spPr>
              <a:xfrm>
                <a:off x="9855936" y="3554966"/>
                <a:ext cx="1135119" cy="523220"/>
              </a:xfrm>
              <a:prstGeom prst="rect">
                <a:avLst/>
              </a:prstGeom>
              <a:noFill/>
            </p:spPr>
            <p:txBody>
              <a:bodyPr wrap="none" rtlCol="0">
                <a:spAutoFit/>
              </a:bodyPr>
              <a:lstStyle/>
              <a:p>
                <a:pPr algn="ctr"/>
                <a:r>
                  <a:rPr lang="en-US" sz="2800" dirty="0"/>
                  <a:t>Pod B</a:t>
                </a:r>
              </a:p>
            </p:txBody>
          </p:sp>
          <p:sp>
            <p:nvSpPr>
              <p:cNvPr id="9" name="Folded Corner 8">
                <a:extLst>
                  <a:ext uri="{FF2B5EF4-FFF2-40B4-BE49-F238E27FC236}">
                    <a16:creationId xmlns:a16="http://schemas.microsoft.com/office/drawing/2014/main" id="{1BD6D325-CAFB-9F79-DAFE-2DA5A4DCF1A8}"/>
                  </a:ext>
                </a:extLst>
              </p:cNvPr>
              <p:cNvSpPr/>
              <p:nvPr/>
            </p:nvSpPr>
            <p:spPr>
              <a:xfrm rot="10800000">
                <a:off x="9140196" y="4307860"/>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1E1234B-F7C4-7BC6-920F-9B75F280E223}"/>
                  </a:ext>
                </a:extLst>
              </p:cNvPr>
              <p:cNvSpPr txBox="1"/>
              <p:nvPr/>
            </p:nvSpPr>
            <p:spPr>
              <a:xfrm>
                <a:off x="9140195" y="5182941"/>
                <a:ext cx="2393604" cy="523220"/>
              </a:xfrm>
              <a:prstGeom prst="rect">
                <a:avLst/>
              </a:prstGeom>
              <a:noFill/>
            </p:spPr>
            <p:txBody>
              <a:bodyPr wrap="none" rtlCol="0">
                <a:spAutoFit/>
              </a:bodyPr>
              <a:lstStyle/>
              <a:p>
                <a:r>
                  <a:rPr lang="en-US" sz="2800" dirty="0">
                    <a:solidFill>
                      <a:schemeClr val="bg1"/>
                    </a:solidFill>
                  </a:rPr>
                  <a:t>&lt;L&gt;&lt;M&gt;&lt;N&gt;</a:t>
                </a:r>
              </a:p>
            </p:txBody>
          </p:sp>
        </p:grpSp>
        <p:grpSp>
          <p:nvGrpSpPr>
            <p:cNvPr id="12" name="Group 11">
              <a:extLst>
                <a:ext uri="{FF2B5EF4-FFF2-40B4-BE49-F238E27FC236}">
                  <a16:creationId xmlns:a16="http://schemas.microsoft.com/office/drawing/2014/main" id="{8D2E7D11-7E64-2233-052B-5C2CCC58EE6F}"/>
                </a:ext>
              </a:extLst>
            </p:cNvPr>
            <p:cNvGrpSpPr/>
            <p:nvPr/>
          </p:nvGrpSpPr>
          <p:grpSpPr>
            <a:xfrm>
              <a:off x="8650270" y="462365"/>
              <a:ext cx="3159642" cy="2951152"/>
              <a:chOff x="201878" y="3429000"/>
              <a:chExt cx="3159642" cy="2951152"/>
            </a:xfrm>
          </p:grpSpPr>
          <p:sp>
            <p:nvSpPr>
              <p:cNvPr id="13" name="Can 12">
                <a:extLst>
                  <a:ext uri="{FF2B5EF4-FFF2-40B4-BE49-F238E27FC236}">
                    <a16:creationId xmlns:a16="http://schemas.microsoft.com/office/drawing/2014/main" id="{2E9451ED-E1B2-CD13-DF4B-611F7A4F6285}"/>
                  </a:ext>
                </a:extLst>
              </p:cNvPr>
              <p:cNvSpPr/>
              <p:nvPr/>
            </p:nvSpPr>
            <p:spPr>
              <a:xfrm>
                <a:off x="201878" y="3429000"/>
                <a:ext cx="3159642" cy="2951152"/>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24A6B31-F3E5-C46E-1F8A-C75E26341B69}"/>
                  </a:ext>
                </a:extLst>
              </p:cNvPr>
              <p:cNvSpPr txBox="1"/>
              <p:nvPr/>
            </p:nvSpPr>
            <p:spPr>
              <a:xfrm>
                <a:off x="1471147" y="3554966"/>
                <a:ext cx="647497" cy="523220"/>
              </a:xfrm>
              <a:prstGeom prst="rect">
                <a:avLst/>
              </a:prstGeom>
              <a:noFill/>
            </p:spPr>
            <p:txBody>
              <a:bodyPr wrap="none" rtlCol="0">
                <a:spAutoFit/>
              </a:bodyPr>
              <a:lstStyle/>
              <a:p>
                <a:pPr algn="ctr"/>
                <a:r>
                  <a:rPr lang="en-US" sz="2800" dirty="0"/>
                  <a:t>Pod A</a:t>
                </a:r>
              </a:p>
            </p:txBody>
          </p:sp>
          <p:sp>
            <p:nvSpPr>
              <p:cNvPr id="15" name="Folded Corner 14">
                <a:extLst>
                  <a:ext uri="{FF2B5EF4-FFF2-40B4-BE49-F238E27FC236}">
                    <a16:creationId xmlns:a16="http://schemas.microsoft.com/office/drawing/2014/main" id="{B4B9E3E3-92F9-AB5E-C58E-AF7535515B6B}"/>
                  </a:ext>
                </a:extLst>
              </p:cNvPr>
              <p:cNvSpPr/>
              <p:nvPr/>
            </p:nvSpPr>
            <p:spPr>
              <a:xfrm rot="10800000">
                <a:off x="511596" y="4307860"/>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D84B4FF-9046-CD82-BD48-AED547BA2C09}"/>
                  </a:ext>
                </a:extLst>
              </p:cNvPr>
              <p:cNvSpPr txBox="1"/>
              <p:nvPr/>
            </p:nvSpPr>
            <p:spPr>
              <a:xfrm>
                <a:off x="511595" y="5182941"/>
                <a:ext cx="2113079" cy="523220"/>
              </a:xfrm>
              <a:prstGeom prst="rect">
                <a:avLst/>
              </a:prstGeom>
              <a:noFill/>
            </p:spPr>
            <p:txBody>
              <a:bodyPr wrap="none" rtlCol="0">
                <a:spAutoFit/>
              </a:bodyPr>
              <a:lstStyle/>
              <a:p>
                <a:r>
                  <a:rPr lang="en-US" sz="2800" dirty="0">
                    <a:solidFill>
                      <a:schemeClr val="bg1"/>
                    </a:solidFill>
                  </a:rPr>
                  <a:t>&lt;I&gt;&lt;J&gt;&lt;K&gt;</a:t>
                </a:r>
              </a:p>
            </p:txBody>
          </p:sp>
        </p:grpSp>
      </p:grpSp>
      <p:grpSp>
        <p:nvGrpSpPr>
          <p:cNvPr id="70" name="Group 69">
            <a:extLst>
              <a:ext uri="{FF2B5EF4-FFF2-40B4-BE49-F238E27FC236}">
                <a16:creationId xmlns:a16="http://schemas.microsoft.com/office/drawing/2014/main" id="{C0CF51B5-C950-A601-2501-96E6A37923EB}"/>
              </a:ext>
            </a:extLst>
          </p:cNvPr>
          <p:cNvGrpSpPr/>
          <p:nvPr/>
        </p:nvGrpSpPr>
        <p:grpSpPr>
          <a:xfrm>
            <a:off x="345295" y="1796142"/>
            <a:ext cx="8304975" cy="4812898"/>
            <a:chOff x="345295" y="1796142"/>
            <a:chExt cx="8304975" cy="4812898"/>
          </a:xfrm>
        </p:grpSpPr>
        <p:grpSp>
          <p:nvGrpSpPr>
            <p:cNvPr id="28" name="Group 27">
              <a:extLst>
                <a:ext uri="{FF2B5EF4-FFF2-40B4-BE49-F238E27FC236}">
                  <a16:creationId xmlns:a16="http://schemas.microsoft.com/office/drawing/2014/main" id="{B740D51C-CFA2-CDEF-A60F-9E79690C7D23}"/>
                </a:ext>
              </a:extLst>
            </p:cNvPr>
            <p:cNvGrpSpPr/>
            <p:nvPr/>
          </p:nvGrpSpPr>
          <p:grpSpPr>
            <a:xfrm>
              <a:off x="382088" y="1796142"/>
              <a:ext cx="5204439" cy="2331721"/>
              <a:chOff x="382088" y="2527662"/>
              <a:chExt cx="5204439" cy="2331721"/>
            </a:xfrm>
          </p:grpSpPr>
          <p:sp>
            <p:nvSpPr>
              <p:cNvPr id="22" name="Can 21">
                <a:extLst>
                  <a:ext uri="{FF2B5EF4-FFF2-40B4-BE49-F238E27FC236}">
                    <a16:creationId xmlns:a16="http://schemas.microsoft.com/office/drawing/2014/main" id="{F7183F71-6155-BBAC-FA63-E41213AA896F}"/>
                  </a:ext>
                </a:extLst>
              </p:cNvPr>
              <p:cNvSpPr/>
              <p:nvPr/>
            </p:nvSpPr>
            <p:spPr>
              <a:xfrm>
                <a:off x="382088" y="2527662"/>
                <a:ext cx="5204439" cy="23317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2A04930C-6074-64ED-A561-9AC5158FF07D}"/>
                  </a:ext>
                </a:extLst>
              </p:cNvPr>
              <p:cNvSpPr txBox="1"/>
              <p:nvPr/>
            </p:nvSpPr>
            <p:spPr>
              <a:xfrm>
                <a:off x="773320" y="2588313"/>
                <a:ext cx="4465454" cy="523220"/>
              </a:xfrm>
              <a:prstGeom prst="rect">
                <a:avLst/>
              </a:prstGeom>
              <a:noFill/>
            </p:spPr>
            <p:txBody>
              <a:bodyPr wrap="none" rtlCol="0">
                <a:spAutoFit/>
              </a:bodyPr>
              <a:lstStyle/>
              <a:p>
                <a:pPr algn="ctr"/>
                <a:r>
                  <a:rPr lang="en-US" sz="2800" dirty="0"/>
                  <a:t>Centralized Public Index A</a:t>
                </a:r>
              </a:p>
            </p:txBody>
          </p:sp>
          <p:sp>
            <p:nvSpPr>
              <p:cNvPr id="24" name="Folded Corner 23">
                <a:extLst>
                  <a:ext uri="{FF2B5EF4-FFF2-40B4-BE49-F238E27FC236}">
                    <a16:creationId xmlns:a16="http://schemas.microsoft.com/office/drawing/2014/main" id="{02B41F2B-4DD4-8325-EB3F-BB35152432F8}"/>
                  </a:ext>
                </a:extLst>
              </p:cNvPr>
              <p:cNvSpPr/>
              <p:nvPr/>
            </p:nvSpPr>
            <p:spPr>
              <a:xfrm rot="10800000">
                <a:off x="3037082" y="3391085"/>
                <a:ext cx="2330605" cy="1096339"/>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 name="Folded Corner 24">
                <a:extLst>
                  <a:ext uri="{FF2B5EF4-FFF2-40B4-BE49-F238E27FC236}">
                    <a16:creationId xmlns:a16="http://schemas.microsoft.com/office/drawing/2014/main" id="{588347AF-35A0-2B30-A10E-4D7933D2ECFE}"/>
                  </a:ext>
                </a:extLst>
              </p:cNvPr>
              <p:cNvSpPr/>
              <p:nvPr/>
            </p:nvSpPr>
            <p:spPr>
              <a:xfrm rot="10800000">
                <a:off x="574218" y="3402239"/>
                <a:ext cx="2330605" cy="1085186"/>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7C35784-5C6C-36E2-D5E1-A827E2691356}"/>
                  </a:ext>
                </a:extLst>
              </p:cNvPr>
              <p:cNvSpPr txBox="1"/>
              <p:nvPr/>
            </p:nvSpPr>
            <p:spPr>
              <a:xfrm>
                <a:off x="3037083" y="3939592"/>
                <a:ext cx="2393604" cy="523220"/>
              </a:xfrm>
              <a:prstGeom prst="rect">
                <a:avLst/>
              </a:prstGeom>
              <a:noFill/>
            </p:spPr>
            <p:txBody>
              <a:bodyPr wrap="none" rtlCol="0">
                <a:spAutoFit/>
              </a:bodyPr>
              <a:lstStyle/>
              <a:p>
                <a:r>
                  <a:rPr lang="en-US" sz="2800" dirty="0">
                    <a:solidFill>
                      <a:schemeClr val="bg1"/>
                    </a:solidFill>
                  </a:rPr>
                  <a:t>&lt;L&gt;&lt;M&gt;&lt;N&gt;</a:t>
                </a:r>
              </a:p>
            </p:txBody>
          </p:sp>
          <p:sp>
            <p:nvSpPr>
              <p:cNvPr id="27" name="TextBox 26">
                <a:extLst>
                  <a:ext uri="{FF2B5EF4-FFF2-40B4-BE49-F238E27FC236}">
                    <a16:creationId xmlns:a16="http://schemas.microsoft.com/office/drawing/2014/main" id="{B703E3EB-0044-4D9D-3107-6980E98544D1}"/>
                  </a:ext>
                </a:extLst>
              </p:cNvPr>
              <p:cNvSpPr txBox="1"/>
              <p:nvPr/>
            </p:nvSpPr>
            <p:spPr>
              <a:xfrm>
                <a:off x="574219" y="3950745"/>
                <a:ext cx="2113079" cy="523220"/>
              </a:xfrm>
              <a:prstGeom prst="rect">
                <a:avLst/>
              </a:prstGeom>
              <a:noFill/>
            </p:spPr>
            <p:txBody>
              <a:bodyPr wrap="none" rtlCol="0">
                <a:spAutoFit/>
              </a:bodyPr>
              <a:lstStyle/>
              <a:p>
                <a:r>
                  <a:rPr lang="en-US" sz="2800" dirty="0">
                    <a:solidFill>
                      <a:schemeClr val="bg1"/>
                    </a:solidFill>
                  </a:rPr>
                  <a:t>&lt;I&gt;&lt;J&gt;&lt;K&gt;</a:t>
                </a:r>
              </a:p>
            </p:txBody>
          </p:sp>
        </p:grpSp>
        <p:cxnSp>
          <p:nvCxnSpPr>
            <p:cNvPr id="29" name="Straight Arrow Connector 28">
              <a:extLst>
                <a:ext uri="{FF2B5EF4-FFF2-40B4-BE49-F238E27FC236}">
                  <a16:creationId xmlns:a16="http://schemas.microsoft.com/office/drawing/2014/main" id="{D571B36B-4F48-6D20-0704-AEEA8439C8D5}"/>
                </a:ext>
              </a:extLst>
            </p:cNvPr>
            <p:cNvCxnSpPr>
              <a:cxnSpLocks/>
              <a:stCxn id="22" idx="4"/>
              <a:endCxn id="7" idx="2"/>
            </p:cNvCxnSpPr>
            <p:nvPr/>
          </p:nvCxnSpPr>
          <p:spPr>
            <a:xfrm>
              <a:off x="5586527" y="2962003"/>
              <a:ext cx="3063743" cy="214351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6870979-2A1D-5805-C585-D81F588EC574}"/>
                </a:ext>
              </a:extLst>
            </p:cNvPr>
            <p:cNvCxnSpPr>
              <a:cxnSpLocks/>
              <a:stCxn id="22" idx="4"/>
              <a:endCxn id="13" idx="2"/>
            </p:cNvCxnSpPr>
            <p:nvPr/>
          </p:nvCxnSpPr>
          <p:spPr>
            <a:xfrm flipV="1">
              <a:off x="5586527" y="1937941"/>
              <a:ext cx="3063743" cy="102406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4A73E441-37D9-5013-DBDF-D861317B0BD3}"/>
                </a:ext>
              </a:extLst>
            </p:cNvPr>
            <p:cNvSpPr txBox="1"/>
            <p:nvPr/>
          </p:nvSpPr>
          <p:spPr>
            <a:xfrm rot="20506577">
              <a:off x="6435384" y="2096305"/>
              <a:ext cx="983987" cy="461665"/>
            </a:xfrm>
            <a:prstGeom prst="rect">
              <a:avLst/>
            </a:prstGeom>
            <a:noFill/>
          </p:spPr>
          <p:txBody>
            <a:bodyPr wrap="none" rtlCol="0">
              <a:spAutoFit/>
            </a:bodyPr>
            <a:lstStyle/>
            <a:p>
              <a:r>
                <a:rPr lang="en-US" sz="2400" dirty="0"/>
                <a:t>Crawl</a:t>
              </a:r>
            </a:p>
          </p:txBody>
        </p:sp>
        <p:grpSp>
          <p:nvGrpSpPr>
            <p:cNvPr id="56" name="Group 55">
              <a:extLst>
                <a:ext uri="{FF2B5EF4-FFF2-40B4-BE49-F238E27FC236}">
                  <a16:creationId xmlns:a16="http://schemas.microsoft.com/office/drawing/2014/main" id="{6DB397A1-7B60-7880-31DA-FE14D6AF8BCC}"/>
                </a:ext>
              </a:extLst>
            </p:cNvPr>
            <p:cNvGrpSpPr/>
            <p:nvPr/>
          </p:nvGrpSpPr>
          <p:grpSpPr>
            <a:xfrm>
              <a:off x="345295" y="4277319"/>
              <a:ext cx="5204439" cy="2331721"/>
              <a:chOff x="382088" y="2527662"/>
              <a:chExt cx="5204439" cy="2331721"/>
            </a:xfrm>
          </p:grpSpPr>
          <p:sp>
            <p:nvSpPr>
              <p:cNvPr id="57" name="Can 56">
                <a:extLst>
                  <a:ext uri="{FF2B5EF4-FFF2-40B4-BE49-F238E27FC236}">
                    <a16:creationId xmlns:a16="http://schemas.microsoft.com/office/drawing/2014/main" id="{B57ACA2E-C944-83D6-32A0-0556D65B4922}"/>
                  </a:ext>
                </a:extLst>
              </p:cNvPr>
              <p:cNvSpPr/>
              <p:nvPr/>
            </p:nvSpPr>
            <p:spPr>
              <a:xfrm>
                <a:off x="382088" y="2527662"/>
                <a:ext cx="5204439" cy="23317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C7BC9CDC-4772-F52A-2291-2A078F5C299C}"/>
                  </a:ext>
                </a:extLst>
              </p:cNvPr>
              <p:cNvSpPr txBox="1"/>
              <p:nvPr/>
            </p:nvSpPr>
            <p:spPr>
              <a:xfrm>
                <a:off x="781303" y="2588313"/>
                <a:ext cx="4449488" cy="523220"/>
              </a:xfrm>
              <a:prstGeom prst="rect">
                <a:avLst/>
              </a:prstGeom>
              <a:noFill/>
            </p:spPr>
            <p:txBody>
              <a:bodyPr wrap="none" rtlCol="0">
                <a:spAutoFit/>
              </a:bodyPr>
              <a:lstStyle/>
              <a:p>
                <a:pPr algn="ctr"/>
                <a:r>
                  <a:rPr lang="en-US" sz="2800" dirty="0"/>
                  <a:t>Centralized Public Index B</a:t>
                </a:r>
              </a:p>
            </p:txBody>
          </p:sp>
          <p:sp>
            <p:nvSpPr>
              <p:cNvPr id="59" name="Folded Corner 58">
                <a:extLst>
                  <a:ext uri="{FF2B5EF4-FFF2-40B4-BE49-F238E27FC236}">
                    <a16:creationId xmlns:a16="http://schemas.microsoft.com/office/drawing/2014/main" id="{EC87277C-7972-ACFC-877B-F4D6B0B4BA5D}"/>
                  </a:ext>
                </a:extLst>
              </p:cNvPr>
              <p:cNvSpPr/>
              <p:nvPr/>
            </p:nvSpPr>
            <p:spPr>
              <a:xfrm rot="10800000">
                <a:off x="3037082" y="3391085"/>
                <a:ext cx="2330605" cy="1096339"/>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60" name="Folded Corner 59">
                <a:extLst>
                  <a:ext uri="{FF2B5EF4-FFF2-40B4-BE49-F238E27FC236}">
                    <a16:creationId xmlns:a16="http://schemas.microsoft.com/office/drawing/2014/main" id="{99A56B55-56D1-698C-238D-C18DDD98685C}"/>
                  </a:ext>
                </a:extLst>
              </p:cNvPr>
              <p:cNvSpPr/>
              <p:nvPr/>
            </p:nvSpPr>
            <p:spPr>
              <a:xfrm rot="10800000">
                <a:off x="574218" y="3402239"/>
                <a:ext cx="2330605" cy="1085186"/>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EBF8B126-001C-6E33-6A97-01649CDEA155}"/>
                  </a:ext>
                </a:extLst>
              </p:cNvPr>
              <p:cNvSpPr txBox="1"/>
              <p:nvPr/>
            </p:nvSpPr>
            <p:spPr>
              <a:xfrm>
                <a:off x="3037083" y="3939592"/>
                <a:ext cx="2393604" cy="523220"/>
              </a:xfrm>
              <a:prstGeom prst="rect">
                <a:avLst/>
              </a:prstGeom>
              <a:noFill/>
            </p:spPr>
            <p:txBody>
              <a:bodyPr wrap="none" rtlCol="0">
                <a:spAutoFit/>
              </a:bodyPr>
              <a:lstStyle/>
              <a:p>
                <a:r>
                  <a:rPr lang="en-US" sz="2800" dirty="0">
                    <a:solidFill>
                      <a:schemeClr val="bg1"/>
                    </a:solidFill>
                  </a:rPr>
                  <a:t>&lt;L&gt;&lt;M&gt;&lt;N&gt;</a:t>
                </a:r>
              </a:p>
            </p:txBody>
          </p:sp>
          <p:sp>
            <p:nvSpPr>
              <p:cNvPr id="62" name="TextBox 61">
                <a:extLst>
                  <a:ext uri="{FF2B5EF4-FFF2-40B4-BE49-F238E27FC236}">
                    <a16:creationId xmlns:a16="http://schemas.microsoft.com/office/drawing/2014/main" id="{7AA3772F-7FF7-B3A4-7A00-8C3F4DE0DFDC}"/>
                  </a:ext>
                </a:extLst>
              </p:cNvPr>
              <p:cNvSpPr txBox="1"/>
              <p:nvPr/>
            </p:nvSpPr>
            <p:spPr>
              <a:xfrm>
                <a:off x="574219" y="3950745"/>
                <a:ext cx="2113079" cy="523220"/>
              </a:xfrm>
              <a:prstGeom prst="rect">
                <a:avLst/>
              </a:prstGeom>
              <a:noFill/>
            </p:spPr>
            <p:txBody>
              <a:bodyPr wrap="none" rtlCol="0">
                <a:spAutoFit/>
              </a:bodyPr>
              <a:lstStyle/>
              <a:p>
                <a:r>
                  <a:rPr lang="en-US" sz="2800" dirty="0">
                    <a:solidFill>
                      <a:schemeClr val="bg1"/>
                    </a:solidFill>
                  </a:rPr>
                  <a:t>&lt;I&gt;&lt;J&gt;&lt;K&gt;</a:t>
                </a:r>
              </a:p>
            </p:txBody>
          </p:sp>
        </p:grpSp>
        <p:cxnSp>
          <p:nvCxnSpPr>
            <p:cNvPr id="64" name="Straight Arrow Connector 63">
              <a:extLst>
                <a:ext uri="{FF2B5EF4-FFF2-40B4-BE49-F238E27FC236}">
                  <a16:creationId xmlns:a16="http://schemas.microsoft.com/office/drawing/2014/main" id="{C2A350C9-E6CD-D200-C217-3D4EA5CF6246}"/>
                </a:ext>
              </a:extLst>
            </p:cNvPr>
            <p:cNvCxnSpPr>
              <a:cxnSpLocks/>
              <a:stCxn id="57" idx="4"/>
              <a:endCxn id="13" idx="2"/>
            </p:cNvCxnSpPr>
            <p:nvPr/>
          </p:nvCxnSpPr>
          <p:spPr>
            <a:xfrm flipV="1">
              <a:off x="5549734" y="1937941"/>
              <a:ext cx="3100536" cy="3505239"/>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5297029-00AD-A484-9467-C328699A2886}"/>
                </a:ext>
              </a:extLst>
            </p:cNvPr>
            <p:cNvCxnSpPr>
              <a:cxnSpLocks/>
              <a:stCxn id="57" idx="4"/>
              <a:endCxn id="7" idx="2"/>
            </p:cNvCxnSpPr>
            <p:nvPr/>
          </p:nvCxnSpPr>
          <p:spPr>
            <a:xfrm flipV="1">
              <a:off x="5549734" y="5105515"/>
              <a:ext cx="3100536" cy="33766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194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A1C7B5-A126-78C6-ED2C-962AB6480F09}"/>
              </a:ext>
            </a:extLst>
          </p:cNvPr>
          <p:cNvSpPr>
            <a:spLocks noGrp="1"/>
          </p:cNvSpPr>
          <p:nvPr>
            <p:ph idx="1"/>
          </p:nvPr>
        </p:nvSpPr>
        <p:spPr>
          <a:xfrm>
            <a:off x="808662" y="830317"/>
            <a:ext cx="10357666" cy="5303783"/>
          </a:xfrm>
        </p:spPr>
        <p:txBody>
          <a:bodyPr>
            <a:normAutofit fontScale="92500" lnSpcReduction="10000"/>
          </a:bodyPr>
          <a:lstStyle/>
          <a:p>
            <a:pPr marL="457200" indent="-457200">
              <a:buFont typeface="+mj-lt"/>
              <a:buAutoNum type="arabicPeriod"/>
            </a:pPr>
            <a:r>
              <a:rPr lang="en-US" sz="2800" dirty="0"/>
              <a:t>“enable large-scale data search across Solid pods”</a:t>
            </a:r>
          </a:p>
          <a:p>
            <a:pPr marL="457200" indent="-457200">
              <a:buFont typeface="+mj-lt"/>
              <a:buAutoNum type="arabicPeriod"/>
            </a:pPr>
            <a:r>
              <a:rPr lang="en-US" sz="2800" dirty="0"/>
              <a:t>“respecting individuals’ data sovereignty, considering individuals’ different </a:t>
            </a:r>
            <a:r>
              <a:rPr lang="en-US" sz="2800" i="1" dirty="0"/>
              <a:t>access rights </a:t>
            </a:r>
            <a:r>
              <a:rPr lang="en-US" sz="2800" dirty="0"/>
              <a:t>and </a:t>
            </a:r>
            <a:r>
              <a:rPr lang="en-US" sz="2800" i="1" dirty="0"/>
              <a:t>caching</a:t>
            </a:r>
            <a:r>
              <a:rPr lang="en-US" sz="2800" dirty="0"/>
              <a:t> </a:t>
            </a:r>
            <a:r>
              <a:rPr lang="en-US" sz="2800" i="1" dirty="0"/>
              <a:t>needs</a:t>
            </a:r>
            <a:r>
              <a:rPr lang="en-US" sz="2800" dirty="0"/>
              <a:t>”</a:t>
            </a:r>
          </a:p>
          <a:p>
            <a:pPr marL="457200" indent="-457200">
              <a:buFont typeface="+mj-lt"/>
              <a:buAutoNum type="arabicPeriod"/>
            </a:pPr>
            <a:endParaRPr lang="en-US" sz="2800" dirty="0"/>
          </a:p>
          <a:p>
            <a:pPr marL="457200" indent="-457200">
              <a:buFont typeface="+mj-lt"/>
              <a:buAutoNum type="arabicPeriod"/>
            </a:pPr>
            <a:r>
              <a:rPr lang="en-US" sz="2800" dirty="0"/>
              <a:t>Keep the average query as fast as possible (under 5000 milliseconds)</a:t>
            </a:r>
          </a:p>
          <a:p>
            <a:pPr marL="457200" indent="-457200">
              <a:buFont typeface="+mj-lt"/>
              <a:buAutoNum type="arabicPeriod"/>
            </a:pPr>
            <a:r>
              <a:rPr lang="en-US" sz="2800" dirty="0"/>
              <a:t>Request count and duration remains constant as Pod quantity increases</a:t>
            </a:r>
          </a:p>
          <a:p>
            <a:pPr marL="457200" indent="-457200">
              <a:buFont typeface="+mj-lt"/>
              <a:buAutoNum type="arabicPeriod"/>
            </a:pPr>
            <a:r>
              <a:rPr lang="en-US" sz="2800" dirty="0"/>
              <a:t>Offload search compute from the data owner</a:t>
            </a:r>
          </a:p>
          <a:p>
            <a:pPr marL="0" indent="0">
              <a:buNone/>
            </a:pPr>
            <a:endParaRPr lang="en-US" sz="2800" dirty="0"/>
          </a:p>
        </p:txBody>
      </p:sp>
    </p:spTree>
    <p:extLst>
      <p:ext uri="{BB962C8B-B14F-4D97-AF65-F5344CB8AC3E}">
        <p14:creationId xmlns:p14="http://schemas.microsoft.com/office/powerpoint/2010/main" val="3444562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grpSp>
        <p:nvGrpSpPr>
          <p:cNvPr id="39" name="Group 38">
            <a:extLst>
              <a:ext uri="{FF2B5EF4-FFF2-40B4-BE49-F238E27FC236}">
                <a16:creationId xmlns:a16="http://schemas.microsoft.com/office/drawing/2014/main" id="{DA1046D0-253D-2831-4DAF-090343F946D3}"/>
              </a:ext>
            </a:extLst>
          </p:cNvPr>
          <p:cNvGrpSpPr/>
          <p:nvPr/>
        </p:nvGrpSpPr>
        <p:grpSpPr>
          <a:xfrm>
            <a:off x="8650270" y="462365"/>
            <a:ext cx="3159642" cy="6118726"/>
            <a:chOff x="8650270" y="462365"/>
            <a:chExt cx="3159642" cy="6118726"/>
          </a:xfrm>
        </p:grpSpPr>
        <p:grpSp>
          <p:nvGrpSpPr>
            <p:cNvPr id="17" name="Group 16">
              <a:extLst>
                <a:ext uri="{FF2B5EF4-FFF2-40B4-BE49-F238E27FC236}">
                  <a16:creationId xmlns:a16="http://schemas.microsoft.com/office/drawing/2014/main" id="{ACAF261B-F8FC-B9E0-E9B6-6A4476D2661A}"/>
                </a:ext>
              </a:extLst>
            </p:cNvPr>
            <p:cNvGrpSpPr/>
            <p:nvPr/>
          </p:nvGrpSpPr>
          <p:grpSpPr>
            <a:xfrm>
              <a:off x="8650270" y="3629939"/>
              <a:ext cx="3159642" cy="2951152"/>
              <a:chOff x="8830478" y="3429000"/>
              <a:chExt cx="3159642" cy="2951152"/>
            </a:xfrm>
          </p:grpSpPr>
          <p:sp>
            <p:nvSpPr>
              <p:cNvPr id="7" name="Can 6">
                <a:extLst>
                  <a:ext uri="{FF2B5EF4-FFF2-40B4-BE49-F238E27FC236}">
                    <a16:creationId xmlns:a16="http://schemas.microsoft.com/office/drawing/2014/main" id="{CFE69B8A-9B2A-5CB4-AF27-49C2790D0DD6}"/>
                  </a:ext>
                </a:extLst>
              </p:cNvPr>
              <p:cNvSpPr/>
              <p:nvPr/>
            </p:nvSpPr>
            <p:spPr>
              <a:xfrm>
                <a:off x="8830478" y="3429000"/>
                <a:ext cx="3159642" cy="2951152"/>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2D23E2A-D8E7-2054-D549-C81990A62066}"/>
                  </a:ext>
                </a:extLst>
              </p:cNvPr>
              <p:cNvSpPr txBox="1"/>
              <p:nvPr/>
            </p:nvSpPr>
            <p:spPr>
              <a:xfrm>
                <a:off x="9855936" y="3554966"/>
                <a:ext cx="1135119" cy="523220"/>
              </a:xfrm>
              <a:prstGeom prst="rect">
                <a:avLst/>
              </a:prstGeom>
              <a:noFill/>
            </p:spPr>
            <p:txBody>
              <a:bodyPr wrap="none" rtlCol="0">
                <a:spAutoFit/>
              </a:bodyPr>
              <a:lstStyle/>
              <a:p>
                <a:pPr algn="ctr"/>
                <a:r>
                  <a:rPr lang="en-US" sz="2800" dirty="0"/>
                  <a:t>Pod B</a:t>
                </a:r>
              </a:p>
            </p:txBody>
          </p:sp>
          <p:sp>
            <p:nvSpPr>
              <p:cNvPr id="9" name="Folded Corner 8">
                <a:extLst>
                  <a:ext uri="{FF2B5EF4-FFF2-40B4-BE49-F238E27FC236}">
                    <a16:creationId xmlns:a16="http://schemas.microsoft.com/office/drawing/2014/main" id="{1BD6D325-CAFB-9F79-DAFE-2DA5A4DCF1A8}"/>
                  </a:ext>
                </a:extLst>
              </p:cNvPr>
              <p:cNvSpPr/>
              <p:nvPr/>
            </p:nvSpPr>
            <p:spPr>
              <a:xfrm rot="10800000">
                <a:off x="9140196" y="4307860"/>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1E1234B-F7C4-7BC6-920F-9B75F280E223}"/>
                  </a:ext>
                </a:extLst>
              </p:cNvPr>
              <p:cNvSpPr txBox="1"/>
              <p:nvPr/>
            </p:nvSpPr>
            <p:spPr>
              <a:xfrm>
                <a:off x="9140195" y="5182941"/>
                <a:ext cx="2393604" cy="523220"/>
              </a:xfrm>
              <a:prstGeom prst="rect">
                <a:avLst/>
              </a:prstGeom>
              <a:noFill/>
            </p:spPr>
            <p:txBody>
              <a:bodyPr wrap="none" rtlCol="0">
                <a:spAutoFit/>
              </a:bodyPr>
              <a:lstStyle/>
              <a:p>
                <a:r>
                  <a:rPr lang="en-US" sz="2800" dirty="0">
                    <a:solidFill>
                      <a:schemeClr val="bg1"/>
                    </a:solidFill>
                  </a:rPr>
                  <a:t>&lt;L&gt;&lt;M&gt;&lt;N&gt;</a:t>
                </a:r>
              </a:p>
            </p:txBody>
          </p:sp>
        </p:grpSp>
        <p:grpSp>
          <p:nvGrpSpPr>
            <p:cNvPr id="12" name="Group 11">
              <a:extLst>
                <a:ext uri="{FF2B5EF4-FFF2-40B4-BE49-F238E27FC236}">
                  <a16:creationId xmlns:a16="http://schemas.microsoft.com/office/drawing/2014/main" id="{8D2E7D11-7E64-2233-052B-5C2CCC58EE6F}"/>
                </a:ext>
              </a:extLst>
            </p:cNvPr>
            <p:cNvGrpSpPr/>
            <p:nvPr/>
          </p:nvGrpSpPr>
          <p:grpSpPr>
            <a:xfrm>
              <a:off x="8650270" y="462365"/>
              <a:ext cx="3159642" cy="2951152"/>
              <a:chOff x="201878" y="3429000"/>
              <a:chExt cx="3159642" cy="2951152"/>
            </a:xfrm>
          </p:grpSpPr>
          <p:sp>
            <p:nvSpPr>
              <p:cNvPr id="13" name="Can 12">
                <a:extLst>
                  <a:ext uri="{FF2B5EF4-FFF2-40B4-BE49-F238E27FC236}">
                    <a16:creationId xmlns:a16="http://schemas.microsoft.com/office/drawing/2014/main" id="{2E9451ED-E1B2-CD13-DF4B-611F7A4F6285}"/>
                  </a:ext>
                </a:extLst>
              </p:cNvPr>
              <p:cNvSpPr/>
              <p:nvPr/>
            </p:nvSpPr>
            <p:spPr>
              <a:xfrm>
                <a:off x="201878" y="3429000"/>
                <a:ext cx="3159642" cy="2951152"/>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24A6B31-F3E5-C46E-1F8A-C75E26341B69}"/>
                  </a:ext>
                </a:extLst>
              </p:cNvPr>
              <p:cNvSpPr txBox="1"/>
              <p:nvPr/>
            </p:nvSpPr>
            <p:spPr>
              <a:xfrm>
                <a:off x="1471147" y="3554966"/>
                <a:ext cx="647497" cy="523220"/>
              </a:xfrm>
              <a:prstGeom prst="rect">
                <a:avLst/>
              </a:prstGeom>
              <a:noFill/>
            </p:spPr>
            <p:txBody>
              <a:bodyPr wrap="none" rtlCol="0">
                <a:spAutoFit/>
              </a:bodyPr>
              <a:lstStyle/>
              <a:p>
                <a:pPr algn="ctr"/>
                <a:r>
                  <a:rPr lang="en-US" sz="2800" dirty="0"/>
                  <a:t>Pod A</a:t>
                </a:r>
              </a:p>
            </p:txBody>
          </p:sp>
          <p:sp>
            <p:nvSpPr>
              <p:cNvPr id="15" name="Folded Corner 14">
                <a:extLst>
                  <a:ext uri="{FF2B5EF4-FFF2-40B4-BE49-F238E27FC236}">
                    <a16:creationId xmlns:a16="http://schemas.microsoft.com/office/drawing/2014/main" id="{B4B9E3E3-92F9-AB5E-C58E-AF7535515B6B}"/>
                  </a:ext>
                </a:extLst>
              </p:cNvPr>
              <p:cNvSpPr/>
              <p:nvPr/>
            </p:nvSpPr>
            <p:spPr>
              <a:xfrm rot="10800000">
                <a:off x="511596" y="4307860"/>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D84B4FF-9046-CD82-BD48-AED547BA2C09}"/>
                  </a:ext>
                </a:extLst>
              </p:cNvPr>
              <p:cNvSpPr txBox="1"/>
              <p:nvPr/>
            </p:nvSpPr>
            <p:spPr>
              <a:xfrm>
                <a:off x="511595" y="5182941"/>
                <a:ext cx="2113079" cy="523220"/>
              </a:xfrm>
              <a:prstGeom prst="rect">
                <a:avLst/>
              </a:prstGeom>
              <a:noFill/>
            </p:spPr>
            <p:txBody>
              <a:bodyPr wrap="none" rtlCol="0">
                <a:spAutoFit/>
              </a:bodyPr>
              <a:lstStyle/>
              <a:p>
                <a:r>
                  <a:rPr lang="en-US" sz="2800" dirty="0">
                    <a:solidFill>
                      <a:schemeClr val="bg1"/>
                    </a:solidFill>
                  </a:rPr>
                  <a:t>&lt;I&gt;&lt;J&gt;&lt;K&gt;</a:t>
                </a:r>
              </a:p>
            </p:txBody>
          </p:sp>
        </p:grpSp>
      </p:grpSp>
      <p:sp>
        <p:nvSpPr>
          <p:cNvPr id="3" name="Rectangle 2">
            <a:extLst>
              <a:ext uri="{FF2B5EF4-FFF2-40B4-BE49-F238E27FC236}">
                <a16:creationId xmlns:a16="http://schemas.microsoft.com/office/drawing/2014/main" id="{AC5AD237-3D58-0018-2CFF-30C00ACF63B5}"/>
              </a:ext>
            </a:extLst>
          </p:cNvPr>
          <p:cNvSpPr/>
          <p:nvPr/>
        </p:nvSpPr>
        <p:spPr>
          <a:xfrm>
            <a:off x="6197464" y="462365"/>
            <a:ext cx="1240971" cy="61187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Message Queue</a:t>
            </a:r>
          </a:p>
        </p:txBody>
      </p:sp>
      <p:cxnSp>
        <p:nvCxnSpPr>
          <p:cNvPr id="4" name="Straight Arrow Connector 3">
            <a:extLst>
              <a:ext uri="{FF2B5EF4-FFF2-40B4-BE49-F238E27FC236}">
                <a16:creationId xmlns:a16="http://schemas.microsoft.com/office/drawing/2014/main" id="{63AB533D-FCD0-A113-601F-6C594C16EBF6}"/>
              </a:ext>
            </a:extLst>
          </p:cNvPr>
          <p:cNvCxnSpPr>
            <a:cxnSpLocks/>
          </p:cNvCxnSpPr>
          <p:nvPr/>
        </p:nvCxnSpPr>
        <p:spPr>
          <a:xfrm>
            <a:off x="5559820" y="3024738"/>
            <a:ext cx="6376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2CE3867A-9D33-5CDA-4218-56484772BDDD}"/>
              </a:ext>
            </a:extLst>
          </p:cNvPr>
          <p:cNvCxnSpPr>
            <a:cxnSpLocks/>
            <a:stCxn id="13" idx="2"/>
            <a:endCxn id="3" idx="3"/>
          </p:cNvCxnSpPr>
          <p:nvPr/>
        </p:nvCxnSpPr>
        <p:spPr>
          <a:xfrm flipH="1">
            <a:off x="7438435" y="1937941"/>
            <a:ext cx="1211835" cy="15837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60941CD-9EC9-FD17-FE5D-643504683CAE}"/>
              </a:ext>
            </a:extLst>
          </p:cNvPr>
          <p:cNvCxnSpPr>
            <a:cxnSpLocks/>
            <a:stCxn id="7" idx="2"/>
            <a:endCxn id="3" idx="3"/>
          </p:cNvCxnSpPr>
          <p:nvPr/>
        </p:nvCxnSpPr>
        <p:spPr>
          <a:xfrm flipH="1" flipV="1">
            <a:off x="7438435" y="3521728"/>
            <a:ext cx="1211835" cy="158378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64D370E-8631-5E44-B0F0-36BCBB06F296}"/>
              </a:ext>
            </a:extLst>
          </p:cNvPr>
          <p:cNvSpPr txBox="1"/>
          <p:nvPr/>
        </p:nvSpPr>
        <p:spPr>
          <a:xfrm rot="3208467">
            <a:off x="7177032" y="4499830"/>
            <a:ext cx="1808700" cy="461665"/>
          </a:xfrm>
          <a:prstGeom prst="rect">
            <a:avLst/>
          </a:prstGeom>
          <a:noFill/>
        </p:spPr>
        <p:txBody>
          <a:bodyPr wrap="none" rtlCol="0">
            <a:spAutoFit/>
          </a:bodyPr>
          <a:lstStyle/>
          <a:p>
            <a:r>
              <a:rPr lang="en-US" sz="2400" dirty="0"/>
              <a:t>Notification</a:t>
            </a:r>
          </a:p>
        </p:txBody>
      </p:sp>
      <p:sp>
        <p:nvSpPr>
          <p:cNvPr id="32" name="TextBox 31">
            <a:extLst>
              <a:ext uri="{FF2B5EF4-FFF2-40B4-BE49-F238E27FC236}">
                <a16:creationId xmlns:a16="http://schemas.microsoft.com/office/drawing/2014/main" id="{59DD6877-A870-86C2-A69D-E1EDB0F624BE}"/>
              </a:ext>
            </a:extLst>
          </p:cNvPr>
          <p:cNvSpPr txBox="1"/>
          <p:nvPr/>
        </p:nvSpPr>
        <p:spPr>
          <a:xfrm rot="18564970">
            <a:off x="7136173" y="2054085"/>
            <a:ext cx="1808700" cy="461665"/>
          </a:xfrm>
          <a:prstGeom prst="rect">
            <a:avLst/>
          </a:prstGeom>
          <a:noFill/>
        </p:spPr>
        <p:txBody>
          <a:bodyPr wrap="none" rtlCol="0">
            <a:spAutoFit/>
          </a:bodyPr>
          <a:lstStyle/>
          <a:p>
            <a:r>
              <a:rPr lang="en-US" sz="2400" dirty="0"/>
              <a:t>Notification</a:t>
            </a:r>
          </a:p>
        </p:txBody>
      </p:sp>
      <p:sp>
        <p:nvSpPr>
          <p:cNvPr id="34" name="Can 33">
            <a:extLst>
              <a:ext uri="{FF2B5EF4-FFF2-40B4-BE49-F238E27FC236}">
                <a16:creationId xmlns:a16="http://schemas.microsoft.com/office/drawing/2014/main" id="{B652C3F1-6532-053E-898D-0699650147C1}"/>
              </a:ext>
            </a:extLst>
          </p:cNvPr>
          <p:cNvSpPr/>
          <p:nvPr/>
        </p:nvSpPr>
        <p:spPr>
          <a:xfrm>
            <a:off x="382088" y="1796142"/>
            <a:ext cx="5204439" cy="23317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0AE8B0F9-3F68-8682-87D6-D3BC6E4FCF3C}"/>
              </a:ext>
            </a:extLst>
          </p:cNvPr>
          <p:cNvSpPr txBox="1"/>
          <p:nvPr/>
        </p:nvSpPr>
        <p:spPr>
          <a:xfrm>
            <a:off x="773320" y="1856793"/>
            <a:ext cx="4465454" cy="523220"/>
          </a:xfrm>
          <a:prstGeom prst="rect">
            <a:avLst/>
          </a:prstGeom>
          <a:noFill/>
        </p:spPr>
        <p:txBody>
          <a:bodyPr wrap="none" rtlCol="0">
            <a:spAutoFit/>
          </a:bodyPr>
          <a:lstStyle/>
          <a:p>
            <a:pPr algn="ctr"/>
            <a:r>
              <a:rPr lang="en-US" sz="2800" dirty="0"/>
              <a:t>Centralized Public Index A</a:t>
            </a:r>
          </a:p>
        </p:txBody>
      </p:sp>
      <p:sp>
        <p:nvSpPr>
          <p:cNvPr id="40" name="Folded Corner 39">
            <a:extLst>
              <a:ext uri="{FF2B5EF4-FFF2-40B4-BE49-F238E27FC236}">
                <a16:creationId xmlns:a16="http://schemas.microsoft.com/office/drawing/2014/main" id="{5B6A5535-AD28-8924-0884-D2A2128A9C49}"/>
              </a:ext>
            </a:extLst>
          </p:cNvPr>
          <p:cNvSpPr/>
          <p:nvPr/>
        </p:nvSpPr>
        <p:spPr>
          <a:xfrm rot="10800000">
            <a:off x="3037082" y="2659565"/>
            <a:ext cx="2330605" cy="1096339"/>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1" name="Folded Corner 40">
            <a:extLst>
              <a:ext uri="{FF2B5EF4-FFF2-40B4-BE49-F238E27FC236}">
                <a16:creationId xmlns:a16="http://schemas.microsoft.com/office/drawing/2014/main" id="{BB3FB4A0-7E2A-5A87-B3A0-28BCA0B8239D}"/>
              </a:ext>
            </a:extLst>
          </p:cNvPr>
          <p:cNvSpPr/>
          <p:nvPr/>
        </p:nvSpPr>
        <p:spPr>
          <a:xfrm rot="10800000">
            <a:off x="574218" y="2670719"/>
            <a:ext cx="2330605" cy="1085186"/>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0D160C6-03CF-59A7-BCC4-CF2F816CEA94}"/>
              </a:ext>
            </a:extLst>
          </p:cNvPr>
          <p:cNvSpPr txBox="1"/>
          <p:nvPr/>
        </p:nvSpPr>
        <p:spPr>
          <a:xfrm>
            <a:off x="3037083" y="3208072"/>
            <a:ext cx="2393604" cy="523220"/>
          </a:xfrm>
          <a:prstGeom prst="rect">
            <a:avLst/>
          </a:prstGeom>
          <a:noFill/>
        </p:spPr>
        <p:txBody>
          <a:bodyPr wrap="none" rtlCol="0">
            <a:spAutoFit/>
          </a:bodyPr>
          <a:lstStyle/>
          <a:p>
            <a:r>
              <a:rPr lang="en-US" sz="2800" dirty="0">
                <a:solidFill>
                  <a:schemeClr val="bg1"/>
                </a:solidFill>
              </a:rPr>
              <a:t>&lt;L&gt;&lt;M&gt;&lt;N&gt;</a:t>
            </a:r>
          </a:p>
        </p:txBody>
      </p:sp>
      <p:sp>
        <p:nvSpPr>
          <p:cNvPr id="43" name="TextBox 42">
            <a:extLst>
              <a:ext uri="{FF2B5EF4-FFF2-40B4-BE49-F238E27FC236}">
                <a16:creationId xmlns:a16="http://schemas.microsoft.com/office/drawing/2014/main" id="{37C41DFA-1138-FB66-15BF-AF487BAD667D}"/>
              </a:ext>
            </a:extLst>
          </p:cNvPr>
          <p:cNvSpPr txBox="1"/>
          <p:nvPr/>
        </p:nvSpPr>
        <p:spPr>
          <a:xfrm>
            <a:off x="574219" y="3219225"/>
            <a:ext cx="2113079" cy="523220"/>
          </a:xfrm>
          <a:prstGeom prst="rect">
            <a:avLst/>
          </a:prstGeom>
          <a:noFill/>
        </p:spPr>
        <p:txBody>
          <a:bodyPr wrap="none" rtlCol="0">
            <a:spAutoFit/>
          </a:bodyPr>
          <a:lstStyle/>
          <a:p>
            <a:r>
              <a:rPr lang="en-US" sz="2800" dirty="0">
                <a:solidFill>
                  <a:schemeClr val="bg1"/>
                </a:solidFill>
              </a:rPr>
              <a:t>&lt;I&gt;&lt;J&gt;&lt;K&gt;</a:t>
            </a:r>
          </a:p>
        </p:txBody>
      </p:sp>
      <p:sp>
        <p:nvSpPr>
          <p:cNvPr id="44" name="Can 43">
            <a:extLst>
              <a:ext uri="{FF2B5EF4-FFF2-40B4-BE49-F238E27FC236}">
                <a16:creationId xmlns:a16="http://schemas.microsoft.com/office/drawing/2014/main" id="{018A5D4A-1491-FBC4-CC84-753895336990}"/>
              </a:ext>
            </a:extLst>
          </p:cNvPr>
          <p:cNvSpPr/>
          <p:nvPr/>
        </p:nvSpPr>
        <p:spPr>
          <a:xfrm>
            <a:off x="345295" y="4277319"/>
            <a:ext cx="5204439" cy="2331721"/>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0164FDE0-32EF-B25E-82A4-D9211366EE6C}"/>
              </a:ext>
            </a:extLst>
          </p:cNvPr>
          <p:cNvSpPr txBox="1"/>
          <p:nvPr/>
        </p:nvSpPr>
        <p:spPr>
          <a:xfrm>
            <a:off x="744510" y="4337970"/>
            <a:ext cx="4449488" cy="523220"/>
          </a:xfrm>
          <a:prstGeom prst="rect">
            <a:avLst/>
          </a:prstGeom>
          <a:noFill/>
        </p:spPr>
        <p:txBody>
          <a:bodyPr wrap="none" rtlCol="0">
            <a:spAutoFit/>
          </a:bodyPr>
          <a:lstStyle/>
          <a:p>
            <a:pPr algn="ctr"/>
            <a:r>
              <a:rPr lang="en-US" sz="2800" dirty="0"/>
              <a:t>Centralized Public Index B</a:t>
            </a:r>
          </a:p>
        </p:txBody>
      </p:sp>
      <p:sp>
        <p:nvSpPr>
          <p:cNvPr id="46" name="Folded Corner 45">
            <a:extLst>
              <a:ext uri="{FF2B5EF4-FFF2-40B4-BE49-F238E27FC236}">
                <a16:creationId xmlns:a16="http://schemas.microsoft.com/office/drawing/2014/main" id="{7411AF32-52BE-F5CF-B740-B3A9A79A028E}"/>
              </a:ext>
            </a:extLst>
          </p:cNvPr>
          <p:cNvSpPr/>
          <p:nvPr/>
        </p:nvSpPr>
        <p:spPr>
          <a:xfrm rot="10800000">
            <a:off x="3000289" y="5140742"/>
            <a:ext cx="2330605" cy="1096339"/>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47" name="Folded Corner 46">
            <a:extLst>
              <a:ext uri="{FF2B5EF4-FFF2-40B4-BE49-F238E27FC236}">
                <a16:creationId xmlns:a16="http://schemas.microsoft.com/office/drawing/2014/main" id="{E4DC02DA-9DED-DFF7-2C00-D7CDCB7E3D7A}"/>
              </a:ext>
            </a:extLst>
          </p:cNvPr>
          <p:cNvSpPr/>
          <p:nvPr/>
        </p:nvSpPr>
        <p:spPr>
          <a:xfrm rot="10800000">
            <a:off x="537425" y="5151896"/>
            <a:ext cx="2330605" cy="1085186"/>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E7CE7470-F050-6E0F-BB16-B6463B2A7D14}"/>
              </a:ext>
            </a:extLst>
          </p:cNvPr>
          <p:cNvSpPr txBox="1"/>
          <p:nvPr/>
        </p:nvSpPr>
        <p:spPr>
          <a:xfrm>
            <a:off x="3000290" y="5689249"/>
            <a:ext cx="2393604" cy="523220"/>
          </a:xfrm>
          <a:prstGeom prst="rect">
            <a:avLst/>
          </a:prstGeom>
          <a:noFill/>
        </p:spPr>
        <p:txBody>
          <a:bodyPr wrap="none" rtlCol="0">
            <a:spAutoFit/>
          </a:bodyPr>
          <a:lstStyle/>
          <a:p>
            <a:r>
              <a:rPr lang="en-US" sz="2800" dirty="0">
                <a:solidFill>
                  <a:schemeClr val="bg1"/>
                </a:solidFill>
              </a:rPr>
              <a:t>&lt;L&gt;&lt;M&gt;&lt;N&gt;</a:t>
            </a:r>
          </a:p>
        </p:txBody>
      </p:sp>
      <p:sp>
        <p:nvSpPr>
          <p:cNvPr id="49" name="TextBox 48">
            <a:extLst>
              <a:ext uri="{FF2B5EF4-FFF2-40B4-BE49-F238E27FC236}">
                <a16:creationId xmlns:a16="http://schemas.microsoft.com/office/drawing/2014/main" id="{D8E9653F-FB0A-876C-9B62-23007BBD942A}"/>
              </a:ext>
            </a:extLst>
          </p:cNvPr>
          <p:cNvSpPr txBox="1"/>
          <p:nvPr/>
        </p:nvSpPr>
        <p:spPr>
          <a:xfrm>
            <a:off x="537426" y="5700402"/>
            <a:ext cx="2113079" cy="523220"/>
          </a:xfrm>
          <a:prstGeom prst="rect">
            <a:avLst/>
          </a:prstGeom>
          <a:noFill/>
        </p:spPr>
        <p:txBody>
          <a:bodyPr wrap="none" rtlCol="0">
            <a:spAutoFit/>
          </a:bodyPr>
          <a:lstStyle/>
          <a:p>
            <a:r>
              <a:rPr lang="en-US" sz="2800" dirty="0">
                <a:solidFill>
                  <a:schemeClr val="bg1"/>
                </a:solidFill>
              </a:rPr>
              <a:t>&lt;I&gt;&lt;J&gt;&lt;K&gt;</a:t>
            </a:r>
          </a:p>
        </p:txBody>
      </p:sp>
      <p:cxnSp>
        <p:nvCxnSpPr>
          <p:cNvPr id="50" name="Straight Arrow Connector 49">
            <a:extLst>
              <a:ext uri="{FF2B5EF4-FFF2-40B4-BE49-F238E27FC236}">
                <a16:creationId xmlns:a16="http://schemas.microsoft.com/office/drawing/2014/main" id="{20A2B608-58A4-E083-A882-D329224AA192}"/>
              </a:ext>
            </a:extLst>
          </p:cNvPr>
          <p:cNvCxnSpPr>
            <a:cxnSpLocks/>
          </p:cNvCxnSpPr>
          <p:nvPr/>
        </p:nvCxnSpPr>
        <p:spPr>
          <a:xfrm>
            <a:off x="5559820" y="5571516"/>
            <a:ext cx="6376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863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grpSp>
        <p:nvGrpSpPr>
          <p:cNvPr id="5" name="Group 4">
            <a:extLst>
              <a:ext uri="{FF2B5EF4-FFF2-40B4-BE49-F238E27FC236}">
                <a16:creationId xmlns:a16="http://schemas.microsoft.com/office/drawing/2014/main" id="{6E63CE73-CBF1-1C02-E67D-B4AD7200652D}"/>
              </a:ext>
            </a:extLst>
          </p:cNvPr>
          <p:cNvGrpSpPr/>
          <p:nvPr/>
        </p:nvGrpSpPr>
        <p:grpSpPr>
          <a:xfrm>
            <a:off x="506739" y="2276509"/>
            <a:ext cx="5204439" cy="2951152"/>
            <a:chOff x="382088" y="2527662"/>
            <a:chExt cx="5204439" cy="2951152"/>
          </a:xfrm>
        </p:grpSpPr>
        <p:sp>
          <p:nvSpPr>
            <p:cNvPr id="6" name="Can 5">
              <a:extLst>
                <a:ext uri="{FF2B5EF4-FFF2-40B4-BE49-F238E27FC236}">
                  <a16:creationId xmlns:a16="http://schemas.microsoft.com/office/drawing/2014/main" id="{4D4FC7E0-74DE-AA03-C818-B5262006DADF}"/>
                </a:ext>
              </a:extLst>
            </p:cNvPr>
            <p:cNvSpPr/>
            <p:nvPr/>
          </p:nvSpPr>
          <p:spPr>
            <a:xfrm>
              <a:off x="382088" y="2527662"/>
              <a:ext cx="5204439" cy="29511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76816A2-6848-E0EB-B2B5-AD8A0F6B6BD3}"/>
                </a:ext>
              </a:extLst>
            </p:cNvPr>
            <p:cNvSpPr txBox="1"/>
            <p:nvPr/>
          </p:nvSpPr>
          <p:spPr>
            <a:xfrm>
              <a:off x="1921487" y="2653628"/>
              <a:ext cx="2169120" cy="523220"/>
            </a:xfrm>
            <a:prstGeom prst="rect">
              <a:avLst/>
            </a:prstGeom>
            <a:noFill/>
          </p:spPr>
          <p:txBody>
            <a:bodyPr wrap="none" rtlCol="0">
              <a:spAutoFit/>
            </a:bodyPr>
            <a:lstStyle/>
            <a:p>
              <a:pPr algn="ctr"/>
              <a:r>
                <a:rPr lang="en-US" sz="2800" dirty="0"/>
                <a:t>Public Index</a:t>
              </a:r>
            </a:p>
          </p:txBody>
        </p:sp>
        <p:sp>
          <p:nvSpPr>
            <p:cNvPr id="8" name="Folded Corner 7">
              <a:extLst>
                <a:ext uri="{FF2B5EF4-FFF2-40B4-BE49-F238E27FC236}">
                  <a16:creationId xmlns:a16="http://schemas.microsoft.com/office/drawing/2014/main" id="{479A3D1F-7627-D8B5-CF26-522C6DA69068}"/>
                </a:ext>
              </a:extLst>
            </p:cNvPr>
            <p:cNvSpPr/>
            <p:nvPr/>
          </p:nvSpPr>
          <p:spPr>
            <a:xfrm rot="10800000">
              <a:off x="3037084" y="3391086"/>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Folded Corner 8">
              <a:extLst>
                <a:ext uri="{FF2B5EF4-FFF2-40B4-BE49-F238E27FC236}">
                  <a16:creationId xmlns:a16="http://schemas.microsoft.com/office/drawing/2014/main" id="{AB635B39-F37C-3F39-B823-8CDF785ED6B3}"/>
                </a:ext>
              </a:extLst>
            </p:cNvPr>
            <p:cNvSpPr/>
            <p:nvPr/>
          </p:nvSpPr>
          <p:spPr>
            <a:xfrm rot="10800000">
              <a:off x="574220" y="3402239"/>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15E4943-6FBA-95F5-0A40-B486A85D207C}"/>
                </a:ext>
              </a:extLst>
            </p:cNvPr>
            <p:cNvSpPr txBox="1"/>
            <p:nvPr/>
          </p:nvSpPr>
          <p:spPr>
            <a:xfrm>
              <a:off x="3037083" y="4266167"/>
              <a:ext cx="2393604" cy="523220"/>
            </a:xfrm>
            <a:prstGeom prst="rect">
              <a:avLst/>
            </a:prstGeom>
            <a:noFill/>
          </p:spPr>
          <p:txBody>
            <a:bodyPr wrap="none" rtlCol="0">
              <a:spAutoFit/>
            </a:bodyPr>
            <a:lstStyle/>
            <a:p>
              <a:r>
                <a:rPr lang="en-US" sz="2800" dirty="0">
                  <a:solidFill>
                    <a:schemeClr val="bg1"/>
                  </a:solidFill>
                </a:rPr>
                <a:t>&lt;L&gt;&lt;M&gt;&lt;N&gt;</a:t>
              </a:r>
            </a:p>
          </p:txBody>
        </p:sp>
        <p:sp>
          <p:nvSpPr>
            <p:cNvPr id="11" name="TextBox 10">
              <a:extLst>
                <a:ext uri="{FF2B5EF4-FFF2-40B4-BE49-F238E27FC236}">
                  <a16:creationId xmlns:a16="http://schemas.microsoft.com/office/drawing/2014/main" id="{745AF22B-352D-1A9E-0677-114C7A95AEB8}"/>
                </a:ext>
              </a:extLst>
            </p:cNvPr>
            <p:cNvSpPr txBox="1"/>
            <p:nvPr/>
          </p:nvSpPr>
          <p:spPr>
            <a:xfrm>
              <a:off x="574219" y="4277320"/>
              <a:ext cx="2113079" cy="523220"/>
            </a:xfrm>
            <a:prstGeom prst="rect">
              <a:avLst/>
            </a:prstGeom>
            <a:noFill/>
          </p:spPr>
          <p:txBody>
            <a:bodyPr wrap="none" rtlCol="0">
              <a:spAutoFit/>
            </a:bodyPr>
            <a:lstStyle/>
            <a:p>
              <a:r>
                <a:rPr lang="en-US" sz="2800" dirty="0">
                  <a:solidFill>
                    <a:schemeClr val="bg1"/>
                  </a:solidFill>
                </a:rPr>
                <a:t>&lt;I&gt;&lt;J&gt;&lt;K&gt;</a:t>
              </a:r>
            </a:p>
          </p:txBody>
        </p:sp>
      </p:grpSp>
      <p:pic>
        <p:nvPicPr>
          <p:cNvPr id="12" name="Picture 2">
            <a:extLst>
              <a:ext uri="{FF2B5EF4-FFF2-40B4-BE49-F238E27FC236}">
                <a16:creationId xmlns:a16="http://schemas.microsoft.com/office/drawing/2014/main" id="{098AC9CD-9037-7EE2-868A-DF796100B2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114" y="1467321"/>
            <a:ext cx="4377147" cy="437714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EA1C3C70-8295-00A2-7B89-8E84805C595D}"/>
              </a:ext>
            </a:extLst>
          </p:cNvPr>
          <p:cNvCxnSpPr>
            <a:cxnSpLocks/>
            <a:stCxn id="6" idx="4"/>
          </p:cNvCxnSpPr>
          <p:nvPr/>
        </p:nvCxnSpPr>
        <p:spPr>
          <a:xfrm>
            <a:off x="5711178" y="3752085"/>
            <a:ext cx="198284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929CD2B-20F1-F85F-69E9-F9543DC131FB}"/>
              </a:ext>
            </a:extLst>
          </p:cNvPr>
          <p:cNvSpPr txBox="1"/>
          <p:nvPr/>
        </p:nvSpPr>
        <p:spPr>
          <a:xfrm>
            <a:off x="463175" y="5638706"/>
            <a:ext cx="5545241" cy="954107"/>
          </a:xfrm>
          <a:prstGeom prst="rect">
            <a:avLst/>
          </a:prstGeom>
          <a:noFill/>
        </p:spPr>
        <p:txBody>
          <a:bodyPr wrap="square">
            <a:spAutoFit/>
          </a:bodyPr>
          <a:lstStyle/>
          <a:p>
            <a:pPr algn="ctr"/>
            <a:r>
              <a:rPr lang="en-US" sz="2800" b="1" u="sng" dirty="0"/>
              <a:t>Centralized</a:t>
            </a:r>
          </a:p>
          <a:p>
            <a:pPr algn="ctr"/>
            <a:r>
              <a:rPr lang="en-US" sz="2800" dirty="0"/>
              <a:t>(Private or Government Owned)</a:t>
            </a:r>
          </a:p>
        </p:txBody>
      </p:sp>
      <p:sp>
        <p:nvSpPr>
          <p:cNvPr id="18" name="TextBox 17">
            <a:extLst>
              <a:ext uri="{FF2B5EF4-FFF2-40B4-BE49-F238E27FC236}">
                <a16:creationId xmlns:a16="http://schemas.microsoft.com/office/drawing/2014/main" id="{1BB1B57F-9FAF-3E34-C6F9-0C13992B0501}"/>
              </a:ext>
            </a:extLst>
          </p:cNvPr>
          <p:cNvSpPr txBox="1"/>
          <p:nvPr/>
        </p:nvSpPr>
        <p:spPr>
          <a:xfrm>
            <a:off x="7676845" y="5854149"/>
            <a:ext cx="3639684" cy="523220"/>
          </a:xfrm>
          <a:prstGeom prst="rect">
            <a:avLst/>
          </a:prstGeom>
          <a:noFill/>
        </p:spPr>
        <p:txBody>
          <a:bodyPr wrap="square">
            <a:spAutoFit/>
          </a:bodyPr>
          <a:lstStyle/>
          <a:p>
            <a:pPr algn="ctr"/>
            <a:r>
              <a:rPr lang="en-US" sz="2800" b="1" u="sng" dirty="0"/>
              <a:t>Collectively Owned</a:t>
            </a:r>
            <a:endParaRPr lang="en-US" sz="2800" dirty="0"/>
          </a:p>
        </p:txBody>
      </p:sp>
    </p:spTree>
    <p:extLst>
      <p:ext uri="{BB962C8B-B14F-4D97-AF65-F5344CB8AC3E}">
        <p14:creationId xmlns:p14="http://schemas.microsoft.com/office/powerpoint/2010/main" val="4050405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r>
              <a:rPr lang="en-US" sz="2000" dirty="0"/>
              <a:t>enable large-scale data search across Solid pods</a:t>
            </a:r>
          </a:p>
        </p:txBody>
      </p:sp>
      <p:grpSp>
        <p:nvGrpSpPr>
          <p:cNvPr id="3" name="Group 2">
            <a:extLst>
              <a:ext uri="{FF2B5EF4-FFF2-40B4-BE49-F238E27FC236}">
                <a16:creationId xmlns:a16="http://schemas.microsoft.com/office/drawing/2014/main" id="{96BED401-9BB2-1CCB-BDC7-289D590ED3B5}"/>
              </a:ext>
            </a:extLst>
          </p:cNvPr>
          <p:cNvGrpSpPr/>
          <p:nvPr/>
        </p:nvGrpSpPr>
        <p:grpSpPr>
          <a:xfrm>
            <a:off x="201878" y="2037806"/>
            <a:ext cx="11788242" cy="4342346"/>
            <a:chOff x="201878" y="2037806"/>
            <a:chExt cx="11788242" cy="4342346"/>
          </a:xfrm>
        </p:grpSpPr>
        <p:grpSp>
          <p:nvGrpSpPr>
            <p:cNvPr id="5" name="Group 4">
              <a:extLst>
                <a:ext uri="{FF2B5EF4-FFF2-40B4-BE49-F238E27FC236}">
                  <a16:creationId xmlns:a16="http://schemas.microsoft.com/office/drawing/2014/main" id="{2DCDC2DC-C649-0F3B-5F77-0248610DC3C2}"/>
                </a:ext>
              </a:extLst>
            </p:cNvPr>
            <p:cNvGrpSpPr/>
            <p:nvPr/>
          </p:nvGrpSpPr>
          <p:grpSpPr>
            <a:xfrm>
              <a:off x="3493780" y="3429000"/>
              <a:ext cx="5204439" cy="2951152"/>
              <a:chOff x="7354389" y="3426505"/>
              <a:chExt cx="4153988" cy="3066370"/>
            </a:xfrm>
          </p:grpSpPr>
          <p:sp>
            <p:nvSpPr>
              <p:cNvPr id="26" name="Can 25">
                <a:extLst>
                  <a:ext uri="{FF2B5EF4-FFF2-40B4-BE49-F238E27FC236}">
                    <a16:creationId xmlns:a16="http://schemas.microsoft.com/office/drawing/2014/main" id="{49672015-0EBF-10F9-F559-B93235C56A17}"/>
                  </a:ext>
                </a:extLst>
              </p:cNvPr>
              <p:cNvSpPr/>
              <p:nvPr/>
            </p:nvSpPr>
            <p:spPr>
              <a:xfrm>
                <a:off x="7354389" y="3426505"/>
                <a:ext cx="4153988" cy="3066370"/>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5D37B05D-5C22-5BEE-5264-FA545635363E}"/>
                  </a:ext>
                </a:extLst>
              </p:cNvPr>
              <p:cNvSpPr txBox="1"/>
              <p:nvPr/>
            </p:nvSpPr>
            <p:spPr>
              <a:xfrm>
                <a:off x="7800335" y="3557389"/>
                <a:ext cx="3296802" cy="543647"/>
              </a:xfrm>
              <a:prstGeom prst="rect">
                <a:avLst/>
              </a:prstGeom>
              <a:noFill/>
            </p:spPr>
            <p:txBody>
              <a:bodyPr wrap="none" rtlCol="0">
                <a:spAutoFit/>
              </a:bodyPr>
              <a:lstStyle/>
              <a:p>
                <a:pPr algn="ctr"/>
                <a:r>
                  <a:rPr lang="en-US" sz="2800" dirty="0"/>
                  <a:t>Centralized Public Index</a:t>
                </a:r>
              </a:p>
            </p:txBody>
          </p:sp>
        </p:grpSp>
        <p:grpSp>
          <p:nvGrpSpPr>
            <p:cNvPr id="6" name="Group 5">
              <a:extLst>
                <a:ext uri="{FF2B5EF4-FFF2-40B4-BE49-F238E27FC236}">
                  <a16:creationId xmlns:a16="http://schemas.microsoft.com/office/drawing/2014/main" id="{CA892876-85D3-C1FB-AA2F-0A8C485881F1}"/>
                </a:ext>
              </a:extLst>
            </p:cNvPr>
            <p:cNvGrpSpPr/>
            <p:nvPr/>
          </p:nvGrpSpPr>
          <p:grpSpPr>
            <a:xfrm>
              <a:off x="6148775" y="4292424"/>
              <a:ext cx="2393604" cy="1486938"/>
              <a:chOff x="8228495" y="4419696"/>
              <a:chExt cx="2393604" cy="1716135"/>
            </a:xfrm>
          </p:grpSpPr>
          <p:sp>
            <p:nvSpPr>
              <p:cNvPr id="24" name="Folded Corner 23">
                <a:extLst>
                  <a:ext uri="{FF2B5EF4-FFF2-40B4-BE49-F238E27FC236}">
                    <a16:creationId xmlns:a16="http://schemas.microsoft.com/office/drawing/2014/main" id="{9056BADE-20D4-8F2F-2201-89A600B29A62}"/>
                  </a:ext>
                </a:extLst>
              </p:cNvPr>
              <p:cNvSpPr/>
              <p:nvPr/>
            </p:nvSpPr>
            <p:spPr>
              <a:xfrm rot="10800000">
                <a:off x="8228496" y="4419696"/>
                <a:ext cx="2330605" cy="1716135"/>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77B0F612-52C6-59D5-0B3B-3AE686D00A69}"/>
                  </a:ext>
                </a:extLst>
              </p:cNvPr>
              <p:cNvSpPr txBox="1"/>
              <p:nvPr/>
            </p:nvSpPr>
            <p:spPr>
              <a:xfrm>
                <a:off x="8228495" y="5429662"/>
                <a:ext cx="2393604" cy="603869"/>
              </a:xfrm>
              <a:prstGeom prst="rect">
                <a:avLst/>
              </a:prstGeom>
              <a:noFill/>
            </p:spPr>
            <p:txBody>
              <a:bodyPr wrap="none" rtlCol="0">
                <a:spAutoFit/>
              </a:bodyPr>
              <a:lstStyle/>
              <a:p>
                <a:r>
                  <a:rPr lang="en-US" sz="2800" dirty="0">
                    <a:solidFill>
                      <a:schemeClr val="bg1"/>
                    </a:solidFill>
                  </a:rPr>
                  <a:t>&lt;L&gt;&lt;M&gt;&lt;N&gt;</a:t>
                </a:r>
              </a:p>
            </p:txBody>
          </p:sp>
        </p:grpSp>
        <p:grpSp>
          <p:nvGrpSpPr>
            <p:cNvPr id="7" name="Group 6">
              <a:extLst>
                <a:ext uri="{FF2B5EF4-FFF2-40B4-BE49-F238E27FC236}">
                  <a16:creationId xmlns:a16="http://schemas.microsoft.com/office/drawing/2014/main" id="{2CBA0C06-F123-3295-E4BA-5CE790AECC5E}"/>
                </a:ext>
              </a:extLst>
            </p:cNvPr>
            <p:cNvGrpSpPr/>
            <p:nvPr/>
          </p:nvGrpSpPr>
          <p:grpSpPr>
            <a:xfrm>
              <a:off x="3685911" y="4303577"/>
              <a:ext cx="2330606" cy="1486938"/>
              <a:chOff x="8228495" y="4419696"/>
              <a:chExt cx="2330606" cy="1716135"/>
            </a:xfrm>
          </p:grpSpPr>
          <p:sp>
            <p:nvSpPr>
              <p:cNvPr id="22" name="Folded Corner 21">
                <a:extLst>
                  <a:ext uri="{FF2B5EF4-FFF2-40B4-BE49-F238E27FC236}">
                    <a16:creationId xmlns:a16="http://schemas.microsoft.com/office/drawing/2014/main" id="{26601DE4-799F-F548-60FA-42FC869AE664}"/>
                  </a:ext>
                </a:extLst>
              </p:cNvPr>
              <p:cNvSpPr/>
              <p:nvPr/>
            </p:nvSpPr>
            <p:spPr>
              <a:xfrm rot="10800000">
                <a:off x="8228496" y="4419696"/>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74065D4-44DA-EEDA-B3B4-E8876BD0B04E}"/>
                  </a:ext>
                </a:extLst>
              </p:cNvPr>
              <p:cNvSpPr txBox="1"/>
              <p:nvPr/>
            </p:nvSpPr>
            <p:spPr>
              <a:xfrm>
                <a:off x="8228495" y="5429662"/>
                <a:ext cx="2113079" cy="603869"/>
              </a:xfrm>
              <a:prstGeom prst="rect">
                <a:avLst/>
              </a:prstGeom>
              <a:noFill/>
            </p:spPr>
            <p:txBody>
              <a:bodyPr wrap="none" rtlCol="0">
                <a:spAutoFit/>
              </a:bodyPr>
              <a:lstStyle/>
              <a:p>
                <a:r>
                  <a:rPr lang="en-US" sz="2800" dirty="0">
                    <a:solidFill>
                      <a:schemeClr val="bg1"/>
                    </a:solidFill>
                  </a:rPr>
                  <a:t>&lt;I&gt;&lt;J&gt;&lt;K&gt;</a:t>
                </a:r>
              </a:p>
            </p:txBody>
          </p:sp>
        </p:grpSp>
        <p:grpSp>
          <p:nvGrpSpPr>
            <p:cNvPr id="8" name="Group 7">
              <a:extLst>
                <a:ext uri="{FF2B5EF4-FFF2-40B4-BE49-F238E27FC236}">
                  <a16:creationId xmlns:a16="http://schemas.microsoft.com/office/drawing/2014/main" id="{A01E1EF1-46A0-3FA2-7720-1F9E424AD802}"/>
                </a:ext>
              </a:extLst>
            </p:cNvPr>
            <p:cNvGrpSpPr/>
            <p:nvPr/>
          </p:nvGrpSpPr>
          <p:grpSpPr>
            <a:xfrm>
              <a:off x="201878" y="3429000"/>
              <a:ext cx="3159642" cy="2951152"/>
              <a:chOff x="7354389" y="3426505"/>
              <a:chExt cx="4153988" cy="3066370"/>
            </a:xfrm>
          </p:grpSpPr>
          <p:sp>
            <p:nvSpPr>
              <p:cNvPr id="20" name="Can 19">
                <a:extLst>
                  <a:ext uri="{FF2B5EF4-FFF2-40B4-BE49-F238E27FC236}">
                    <a16:creationId xmlns:a16="http://schemas.microsoft.com/office/drawing/2014/main" id="{C523FC0F-7463-D14F-57D1-95DC583B9FD0}"/>
                  </a:ext>
                </a:extLst>
              </p:cNvPr>
              <p:cNvSpPr/>
              <p:nvPr/>
            </p:nvSpPr>
            <p:spPr>
              <a:xfrm>
                <a:off x="7354389" y="3426505"/>
                <a:ext cx="4153988" cy="3066370"/>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CC88AEC-46C2-49FB-56A1-8014C1F9D19B}"/>
                  </a:ext>
                </a:extLst>
              </p:cNvPr>
              <p:cNvSpPr txBox="1"/>
              <p:nvPr/>
            </p:nvSpPr>
            <p:spPr>
              <a:xfrm>
                <a:off x="9023100" y="3557389"/>
                <a:ext cx="851266" cy="543647"/>
              </a:xfrm>
              <a:prstGeom prst="rect">
                <a:avLst/>
              </a:prstGeom>
              <a:noFill/>
            </p:spPr>
            <p:txBody>
              <a:bodyPr wrap="none" rtlCol="0">
                <a:spAutoFit/>
              </a:bodyPr>
              <a:lstStyle/>
              <a:p>
                <a:pPr algn="ctr"/>
                <a:r>
                  <a:rPr lang="en-US" sz="2800" dirty="0"/>
                  <a:t>Pod A</a:t>
                </a:r>
              </a:p>
            </p:txBody>
          </p:sp>
        </p:grpSp>
        <p:grpSp>
          <p:nvGrpSpPr>
            <p:cNvPr id="9" name="Group 8">
              <a:extLst>
                <a:ext uri="{FF2B5EF4-FFF2-40B4-BE49-F238E27FC236}">
                  <a16:creationId xmlns:a16="http://schemas.microsoft.com/office/drawing/2014/main" id="{F8776C36-5218-3169-6094-3775DBDE9AA1}"/>
                </a:ext>
              </a:extLst>
            </p:cNvPr>
            <p:cNvGrpSpPr/>
            <p:nvPr/>
          </p:nvGrpSpPr>
          <p:grpSpPr>
            <a:xfrm>
              <a:off x="511595" y="4307860"/>
              <a:ext cx="2330606" cy="1486938"/>
              <a:chOff x="8228495" y="4419696"/>
              <a:chExt cx="2330606" cy="1716135"/>
            </a:xfrm>
          </p:grpSpPr>
          <p:sp>
            <p:nvSpPr>
              <p:cNvPr id="18" name="Folded Corner 17">
                <a:extLst>
                  <a:ext uri="{FF2B5EF4-FFF2-40B4-BE49-F238E27FC236}">
                    <a16:creationId xmlns:a16="http://schemas.microsoft.com/office/drawing/2014/main" id="{94DD20B7-465C-28EB-5DFC-5D567360EE7A}"/>
                  </a:ext>
                </a:extLst>
              </p:cNvPr>
              <p:cNvSpPr/>
              <p:nvPr/>
            </p:nvSpPr>
            <p:spPr>
              <a:xfrm rot="10800000">
                <a:off x="8228496" y="4419696"/>
                <a:ext cx="2330605" cy="1716135"/>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7A4C4434-41FD-BBC3-2E7E-59B42B344D3B}"/>
                  </a:ext>
                </a:extLst>
              </p:cNvPr>
              <p:cNvSpPr txBox="1"/>
              <p:nvPr/>
            </p:nvSpPr>
            <p:spPr>
              <a:xfrm>
                <a:off x="8228495" y="5429662"/>
                <a:ext cx="2113079" cy="603869"/>
              </a:xfrm>
              <a:prstGeom prst="rect">
                <a:avLst/>
              </a:prstGeom>
              <a:noFill/>
            </p:spPr>
            <p:txBody>
              <a:bodyPr wrap="none" rtlCol="0">
                <a:spAutoFit/>
              </a:bodyPr>
              <a:lstStyle/>
              <a:p>
                <a:r>
                  <a:rPr lang="en-US" sz="2800" dirty="0">
                    <a:solidFill>
                      <a:schemeClr val="bg1"/>
                    </a:solidFill>
                  </a:rPr>
                  <a:t>&lt;I&gt;&lt;J&gt;&lt;K&gt;</a:t>
                </a:r>
              </a:p>
            </p:txBody>
          </p:sp>
        </p:grpSp>
        <p:grpSp>
          <p:nvGrpSpPr>
            <p:cNvPr id="10" name="Group 9">
              <a:extLst>
                <a:ext uri="{FF2B5EF4-FFF2-40B4-BE49-F238E27FC236}">
                  <a16:creationId xmlns:a16="http://schemas.microsoft.com/office/drawing/2014/main" id="{B6FA766D-9157-37E7-E76C-CC1E9586882B}"/>
                </a:ext>
              </a:extLst>
            </p:cNvPr>
            <p:cNvGrpSpPr/>
            <p:nvPr/>
          </p:nvGrpSpPr>
          <p:grpSpPr>
            <a:xfrm>
              <a:off x="8830478" y="3429000"/>
              <a:ext cx="3159642" cy="2951152"/>
              <a:chOff x="7354389" y="3426505"/>
              <a:chExt cx="4153988" cy="3066370"/>
            </a:xfrm>
          </p:grpSpPr>
          <p:sp>
            <p:nvSpPr>
              <p:cNvPr id="16" name="Can 15">
                <a:extLst>
                  <a:ext uri="{FF2B5EF4-FFF2-40B4-BE49-F238E27FC236}">
                    <a16:creationId xmlns:a16="http://schemas.microsoft.com/office/drawing/2014/main" id="{CD8DFC9B-0A32-F37D-DAD5-8AF06A971606}"/>
                  </a:ext>
                </a:extLst>
              </p:cNvPr>
              <p:cNvSpPr/>
              <p:nvPr/>
            </p:nvSpPr>
            <p:spPr>
              <a:xfrm>
                <a:off x="7354389" y="3426505"/>
                <a:ext cx="4153988" cy="3066370"/>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BDAFB7-51B5-DEE8-2DAF-87F04AA9E9EC}"/>
                  </a:ext>
                </a:extLst>
              </p:cNvPr>
              <p:cNvSpPr txBox="1"/>
              <p:nvPr/>
            </p:nvSpPr>
            <p:spPr>
              <a:xfrm>
                <a:off x="8702561" y="3557389"/>
                <a:ext cx="1492343" cy="543647"/>
              </a:xfrm>
              <a:prstGeom prst="rect">
                <a:avLst/>
              </a:prstGeom>
              <a:noFill/>
            </p:spPr>
            <p:txBody>
              <a:bodyPr wrap="none" rtlCol="0">
                <a:spAutoFit/>
              </a:bodyPr>
              <a:lstStyle/>
              <a:p>
                <a:pPr algn="ctr"/>
                <a:r>
                  <a:rPr lang="en-US" sz="2800" dirty="0"/>
                  <a:t>Pod B</a:t>
                </a:r>
              </a:p>
            </p:txBody>
          </p:sp>
        </p:grpSp>
        <p:grpSp>
          <p:nvGrpSpPr>
            <p:cNvPr id="11" name="Group 10">
              <a:extLst>
                <a:ext uri="{FF2B5EF4-FFF2-40B4-BE49-F238E27FC236}">
                  <a16:creationId xmlns:a16="http://schemas.microsoft.com/office/drawing/2014/main" id="{D76ECC8F-7816-A51C-14D3-9473BB729C33}"/>
                </a:ext>
              </a:extLst>
            </p:cNvPr>
            <p:cNvGrpSpPr/>
            <p:nvPr/>
          </p:nvGrpSpPr>
          <p:grpSpPr>
            <a:xfrm>
              <a:off x="9140195" y="4307860"/>
              <a:ext cx="2393604" cy="1486938"/>
              <a:chOff x="8228495" y="4419696"/>
              <a:chExt cx="2393604" cy="1716135"/>
            </a:xfrm>
          </p:grpSpPr>
          <p:sp>
            <p:nvSpPr>
              <p:cNvPr id="14" name="Folded Corner 13">
                <a:extLst>
                  <a:ext uri="{FF2B5EF4-FFF2-40B4-BE49-F238E27FC236}">
                    <a16:creationId xmlns:a16="http://schemas.microsoft.com/office/drawing/2014/main" id="{AAAA9EB3-CDCB-8BEB-ACCF-18A0E5A0E01D}"/>
                  </a:ext>
                </a:extLst>
              </p:cNvPr>
              <p:cNvSpPr/>
              <p:nvPr/>
            </p:nvSpPr>
            <p:spPr>
              <a:xfrm rot="10800000">
                <a:off x="8228496" y="4419696"/>
                <a:ext cx="2330605" cy="1716135"/>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08B957FF-7AC1-123A-E42D-44EBF56BDE17}"/>
                  </a:ext>
                </a:extLst>
              </p:cNvPr>
              <p:cNvSpPr txBox="1"/>
              <p:nvPr/>
            </p:nvSpPr>
            <p:spPr>
              <a:xfrm>
                <a:off x="8228495" y="5429662"/>
                <a:ext cx="2393604" cy="603869"/>
              </a:xfrm>
              <a:prstGeom prst="rect">
                <a:avLst/>
              </a:prstGeom>
              <a:noFill/>
            </p:spPr>
            <p:txBody>
              <a:bodyPr wrap="none" rtlCol="0">
                <a:spAutoFit/>
              </a:bodyPr>
              <a:lstStyle/>
              <a:p>
                <a:r>
                  <a:rPr lang="en-US" sz="2800" dirty="0">
                    <a:solidFill>
                      <a:schemeClr val="bg1"/>
                    </a:solidFill>
                  </a:rPr>
                  <a:t>&lt;L&gt;&lt;M&gt;&lt;N&gt;</a:t>
                </a:r>
              </a:p>
            </p:txBody>
          </p:sp>
        </p:grpSp>
        <p:sp>
          <p:nvSpPr>
            <p:cNvPr id="12" name="Rectangle 11">
              <a:extLst>
                <a:ext uri="{FF2B5EF4-FFF2-40B4-BE49-F238E27FC236}">
                  <a16:creationId xmlns:a16="http://schemas.microsoft.com/office/drawing/2014/main" id="{CC277389-4945-2FB8-30A0-12152B5FA6D4}"/>
                </a:ext>
              </a:extLst>
            </p:cNvPr>
            <p:cNvSpPr/>
            <p:nvPr/>
          </p:nvSpPr>
          <p:spPr>
            <a:xfrm>
              <a:off x="4958802" y="2819938"/>
              <a:ext cx="2379946" cy="6463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SPARQL Endpoint</a:t>
              </a:r>
            </a:p>
          </p:txBody>
        </p:sp>
        <p:cxnSp>
          <p:nvCxnSpPr>
            <p:cNvPr id="13" name="Straight Arrow Connector 12">
              <a:extLst>
                <a:ext uri="{FF2B5EF4-FFF2-40B4-BE49-F238E27FC236}">
                  <a16:creationId xmlns:a16="http://schemas.microsoft.com/office/drawing/2014/main" id="{426798C3-696F-7ACB-B438-8FFEE3B648BC}"/>
                </a:ext>
              </a:extLst>
            </p:cNvPr>
            <p:cNvCxnSpPr>
              <a:stCxn id="12" idx="0"/>
            </p:cNvCxnSpPr>
            <p:nvPr/>
          </p:nvCxnSpPr>
          <p:spPr>
            <a:xfrm flipV="1">
              <a:off x="6148775" y="2037806"/>
              <a:ext cx="0" cy="78213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6676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r>
              <a:rPr lang="en-US" sz="1400" dirty="0"/>
              <a:t>respecting individuals’ data sovereignty, considering individuals’ different </a:t>
            </a:r>
            <a:r>
              <a:rPr lang="en-US" sz="1400" i="1" dirty="0"/>
              <a:t>access rights </a:t>
            </a:r>
            <a:r>
              <a:rPr lang="en-US" sz="1400" dirty="0"/>
              <a:t>and </a:t>
            </a:r>
            <a:r>
              <a:rPr lang="en-US" sz="1400" i="1" dirty="0"/>
              <a:t>caching</a:t>
            </a:r>
            <a:r>
              <a:rPr lang="en-US" sz="1400" dirty="0"/>
              <a:t> </a:t>
            </a:r>
            <a:r>
              <a:rPr lang="en-US" sz="1400" i="1" dirty="0"/>
              <a:t>needs</a:t>
            </a:r>
            <a:endParaRPr lang="en-US" sz="1400" dirty="0"/>
          </a:p>
        </p:txBody>
      </p:sp>
      <p:grpSp>
        <p:nvGrpSpPr>
          <p:cNvPr id="12" name="Group 11">
            <a:extLst>
              <a:ext uri="{FF2B5EF4-FFF2-40B4-BE49-F238E27FC236}">
                <a16:creationId xmlns:a16="http://schemas.microsoft.com/office/drawing/2014/main" id="{C45424DE-F3A0-3D26-5E57-2651FB034203}"/>
              </a:ext>
            </a:extLst>
          </p:cNvPr>
          <p:cNvGrpSpPr/>
          <p:nvPr/>
        </p:nvGrpSpPr>
        <p:grpSpPr>
          <a:xfrm>
            <a:off x="1381034" y="1703257"/>
            <a:ext cx="9267985" cy="5025554"/>
            <a:chOff x="1381034" y="1703257"/>
            <a:chExt cx="9267985" cy="5025554"/>
          </a:xfrm>
        </p:grpSpPr>
        <p:grpSp>
          <p:nvGrpSpPr>
            <p:cNvPr id="3" name="Group 2">
              <a:extLst>
                <a:ext uri="{FF2B5EF4-FFF2-40B4-BE49-F238E27FC236}">
                  <a16:creationId xmlns:a16="http://schemas.microsoft.com/office/drawing/2014/main" id="{9036B6A0-AB54-237C-68B8-C17C61839D5B}"/>
                </a:ext>
              </a:extLst>
            </p:cNvPr>
            <p:cNvGrpSpPr/>
            <p:nvPr/>
          </p:nvGrpSpPr>
          <p:grpSpPr>
            <a:xfrm>
              <a:off x="1381034" y="2540723"/>
              <a:ext cx="4242431" cy="3350623"/>
              <a:chOff x="2550255" y="2449284"/>
              <a:chExt cx="7091488" cy="3350623"/>
            </a:xfrm>
          </p:grpSpPr>
          <p:sp>
            <p:nvSpPr>
              <p:cNvPr id="5" name="Can 4">
                <a:extLst>
                  <a:ext uri="{FF2B5EF4-FFF2-40B4-BE49-F238E27FC236}">
                    <a16:creationId xmlns:a16="http://schemas.microsoft.com/office/drawing/2014/main" id="{1E1D5672-2499-E101-C799-DA9DBEDC1E90}"/>
                  </a:ext>
                </a:extLst>
              </p:cNvPr>
              <p:cNvSpPr/>
              <p:nvPr/>
            </p:nvSpPr>
            <p:spPr>
              <a:xfrm>
                <a:off x="2550255" y="2449284"/>
                <a:ext cx="7091488" cy="335062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94CBBBE-DE5D-1475-1B6B-A80A91C47499}"/>
                  </a:ext>
                </a:extLst>
              </p:cNvPr>
              <p:cNvSpPr txBox="1"/>
              <p:nvPr/>
            </p:nvSpPr>
            <p:spPr>
              <a:xfrm>
                <a:off x="2550255" y="2624605"/>
                <a:ext cx="7091488" cy="523220"/>
              </a:xfrm>
              <a:prstGeom prst="rect">
                <a:avLst/>
              </a:prstGeom>
              <a:noFill/>
            </p:spPr>
            <p:txBody>
              <a:bodyPr wrap="square" rtlCol="0">
                <a:spAutoFit/>
              </a:bodyPr>
              <a:lstStyle/>
              <a:p>
                <a:pPr algn="ctr"/>
                <a:r>
                  <a:rPr lang="en-US" sz="2800" dirty="0"/>
                  <a:t>Centralized Public Index</a:t>
                </a:r>
              </a:p>
            </p:txBody>
          </p:sp>
        </p:grpSp>
        <p:pic>
          <p:nvPicPr>
            <p:cNvPr id="9" name="Picture 2">
              <a:extLst>
                <a:ext uri="{FF2B5EF4-FFF2-40B4-BE49-F238E27FC236}">
                  <a16:creationId xmlns:a16="http://schemas.microsoft.com/office/drawing/2014/main" id="{772C1688-E845-3B70-9424-6FE73CD4E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3465" y="1703257"/>
              <a:ext cx="5025554" cy="502555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30A1F5B7-4540-82F6-C1BE-5B4881F4852D}"/>
                </a:ext>
              </a:extLst>
            </p:cNvPr>
            <p:cNvSpPr txBox="1"/>
            <p:nvPr/>
          </p:nvSpPr>
          <p:spPr>
            <a:xfrm rot="711203">
              <a:off x="1548156" y="4015022"/>
              <a:ext cx="3908186" cy="646331"/>
            </a:xfrm>
            <a:prstGeom prst="rect">
              <a:avLst/>
            </a:prstGeom>
            <a:noFill/>
          </p:spPr>
          <p:txBody>
            <a:bodyPr wrap="none" rtlCol="0">
              <a:spAutoFit/>
            </a:bodyPr>
            <a:lstStyle/>
            <a:p>
              <a:r>
                <a:rPr lang="en-US" sz="3600" b="1" dirty="0">
                  <a:solidFill>
                    <a:srgbClr val="FF0000"/>
                  </a:solidFill>
                </a:rPr>
                <a:t>Only Public Data</a:t>
              </a:r>
            </a:p>
          </p:txBody>
        </p:sp>
        <p:sp>
          <p:nvSpPr>
            <p:cNvPr id="11" name="TextBox 10">
              <a:extLst>
                <a:ext uri="{FF2B5EF4-FFF2-40B4-BE49-F238E27FC236}">
                  <a16:creationId xmlns:a16="http://schemas.microsoft.com/office/drawing/2014/main" id="{091C1A15-74F7-48A2-AB2D-BDBF40456970}"/>
                </a:ext>
              </a:extLst>
            </p:cNvPr>
            <p:cNvSpPr txBox="1"/>
            <p:nvPr/>
          </p:nvSpPr>
          <p:spPr>
            <a:xfrm rot="20289770">
              <a:off x="6182149" y="3892868"/>
              <a:ext cx="3908186" cy="646331"/>
            </a:xfrm>
            <a:prstGeom prst="rect">
              <a:avLst/>
            </a:prstGeom>
            <a:noFill/>
          </p:spPr>
          <p:txBody>
            <a:bodyPr wrap="none" rtlCol="0">
              <a:spAutoFit/>
            </a:bodyPr>
            <a:lstStyle/>
            <a:p>
              <a:r>
                <a:rPr lang="en-US" sz="3600" b="1" dirty="0">
                  <a:solidFill>
                    <a:srgbClr val="FF0000"/>
                  </a:solidFill>
                </a:rPr>
                <a:t>Only Public Data</a:t>
              </a:r>
            </a:p>
          </p:txBody>
        </p:sp>
      </p:grpSp>
    </p:spTree>
    <p:extLst>
      <p:ext uri="{BB962C8B-B14F-4D97-AF65-F5344CB8AC3E}">
        <p14:creationId xmlns:p14="http://schemas.microsoft.com/office/powerpoint/2010/main" val="391163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marL="0"/>
            <a:r>
              <a:rPr lang="en-US" sz="2000" dirty="0"/>
              <a:t>Keep the average query as fast as possible (under 5000 milliseconds)</a:t>
            </a:r>
          </a:p>
        </p:txBody>
      </p:sp>
      <p:grpSp>
        <p:nvGrpSpPr>
          <p:cNvPr id="9" name="Group 8">
            <a:extLst>
              <a:ext uri="{FF2B5EF4-FFF2-40B4-BE49-F238E27FC236}">
                <a16:creationId xmlns:a16="http://schemas.microsoft.com/office/drawing/2014/main" id="{8801018F-DC22-C5DC-FCCB-F258D774B2F2}"/>
              </a:ext>
            </a:extLst>
          </p:cNvPr>
          <p:cNvGrpSpPr/>
          <p:nvPr/>
        </p:nvGrpSpPr>
        <p:grpSpPr>
          <a:xfrm>
            <a:off x="2550255" y="2449284"/>
            <a:ext cx="7091488" cy="3350623"/>
            <a:chOff x="2550255" y="2449284"/>
            <a:chExt cx="7091488" cy="3350623"/>
          </a:xfrm>
        </p:grpSpPr>
        <p:grpSp>
          <p:nvGrpSpPr>
            <p:cNvPr id="3" name="Group 2">
              <a:extLst>
                <a:ext uri="{FF2B5EF4-FFF2-40B4-BE49-F238E27FC236}">
                  <a16:creationId xmlns:a16="http://schemas.microsoft.com/office/drawing/2014/main" id="{D4C75C35-7B17-80C6-66B9-8BD321B00ADF}"/>
                </a:ext>
              </a:extLst>
            </p:cNvPr>
            <p:cNvGrpSpPr/>
            <p:nvPr/>
          </p:nvGrpSpPr>
          <p:grpSpPr>
            <a:xfrm>
              <a:off x="2550255" y="2449284"/>
              <a:ext cx="7091488" cy="3350623"/>
              <a:chOff x="2550255" y="2449284"/>
              <a:chExt cx="7091488" cy="3350623"/>
            </a:xfrm>
          </p:grpSpPr>
          <p:sp>
            <p:nvSpPr>
              <p:cNvPr id="5" name="Can 4">
                <a:extLst>
                  <a:ext uri="{FF2B5EF4-FFF2-40B4-BE49-F238E27FC236}">
                    <a16:creationId xmlns:a16="http://schemas.microsoft.com/office/drawing/2014/main" id="{7838E4FB-6B0D-BEAA-7CDC-F5DA80FA2B8F}"/>
                  </a:ext>
                </a:extLst>
              </p:cNvPr>
              <p:cNvSpPr/>
              <p:nvPr/>
            </p:nvSpPr>
            <p:spPr>
              <a:xfrm>
                <a:off x="2550255" y="2449284"/>
                <a:ext cx="7091488" cy="3350623"/>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DB92F86-E66A-CBBA-A965-E191D9462CFF}"/>
                  </a:ext>
                </a:extLst>
              </p:cNvPr>
              <p:cNvSpPr txBox="1"/>
              <p:nvPr/>
            </p:nvSpPr>
            <p:spPr>
              <a:xfrm>
                <a:off x="2550255" y="2624605"/>
                <a:ext cx="7091488" cy="523220"/>
              </a:xfrm>
              <a:prstGeom prst="rect">
                <a:avLst/>
              </a:prstGeom>
              <a:noFill/>
            </p:spPr>
            <p:txBody>
              <a:bodyPr wrap="square" rtlCol="0">
                <a:spAutoFit/>
              </a:bodyPr>
              <a:lstStyle/>
              <a:p>
                <a:pPr algn="ctr"/>
                <a:r>
                  <a:rPr lang="en-US" sz="2800" dirty="0"/>
                  <a:t>Centralized Public Index</a:t>
                </a:r>
              </a:p>
            </p:txBody>
          </p:sp>
        </p:grpSp>
        <p:pic>
          <p:nvPicPr>
            <p:cNvPr id="20482" name="Picture 2" descr="Google Bigtable in the Realm of Big Data">
              <a:extLst>
                <a:ext uri="{FF2B5EF4-FFF2-40B4-BE49-F238E27FC236}">
                  <a16:creationId xmlns:a16="http://schemas.microsoft.com/office/drawing/2014/main" id="{11CAE472-D61C-A4DD-F3AB-0B61ADAB5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4042" y="3789880"/>
              <a:ext cx="4103914" cy="13679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263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marL="0"/>
            <a:r>
              <a:rPr lang="en-US" sz="2000" dirty="0"/>
              <a:t>Request count and duration remains constant as Pod quantity increases</a:t>
            </a:r>
          </a:p>
        </p:txBody>
      </p:sp>
      <p:grpSp>
        <p:nvGrpSpPr>
          <p:cNvPr id="3" name="Group 2">
            <a:extLst>
              <a:ext uri="{FF2B5EF4-FFF2-40B4-BE49-F238E27FC236}">
                <a16:creationId xmlns:a16="http://schemas.microsoft.com/office/drawing/2014/main" id="{365D9956-EEA5-3971-347D-E99D5E6A26FB}"/>
              </a:ext>
            </a:extLst>
          </p:cNvPr>
          <p:cNvGrpSpPr/>
          <p:nvPr/>
        </p:nvGrpSpPr>
        <p:grpSpPr>
          <a:xfrm>
            <a:off x="514585" y="2788920"/>
            <a:ext cx="11305656" cy="2951152"/>
            <a:chOff x="514585" y="2788920"/>
            <a:chExt cx="11305656" cy="2951152"/>
          </a:xfrm>
        </p:grpSpPr>
        <p:sp>
          <p:nvSpPr>
            <p:cNvPr id="5" name="Can 4">
              <a:extLst>
                <a:ext uri="{FF2B5EF4-FFF2-40B4-BE49-F238E27FC236}">
                  <a16:creationId xmlns:a16="http://schemas.microsoft.com/office/drawing/2014/main" id="{F8684FFA-CFEC-2EA0-7FAA-3706C7F4F2BB}"/>
                </a:ext>
              </a:extLst>
            </p:cNvPr>
            <p:cNvSpPr/>
            <p:nvPr/>
          </p:nvSpPr>
          <p:spPr>
            <a:xfrm>
              <a:off x="6615802" y="2788920"/>
              <a:ext cx="5204439" cy="29511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078703E-3814-9803-2EDF-8D0EDB5D94B9}"/>
                </a:ext>
              </a:extLst>
            </p:cNvPr>
            <p:cNvSpPr txBox="1"/>
            <p:nvPr/>
          </p:nvSpPr>
          <p:spPr>
            <a:xfrm>
              <a:off x="7174516" y="2914886"/>
              <a:ext cx="4130490" cy="523220"/>
            </a:xfrm>
            <a:prstGeom prst="rect">
              <a:avLst/>
            </a:prstGeom>
            <a:noFill/>
          </p:spPr>
          <p:txBody>
            <a:bodyPr wrap="none" rtlCol="0">
              <a:spAutoFit/>
            </a:bodyPr>
            <a:lstStyle/>
            <a:p>
              <a:pPr algn="ctr"/>
              <a:r>
                <a:rPr lang="en-US" sz="2800" dirty="0"/>
                <a:t>Centralized Public Index</a:t>
              </a:r>
            </a:p>
          </p:txBody>
        </p:sp>
        <p:sp>
          <p:nvSpPr>
            <p:cNvPr id="7" name="Folded Corner 6">
              <a:extLst>
                <a:ext uri="{FF2B5EF4-FFF2-40B4-BE49-F238E27FC236}">
                  <a16:creationId xmlns:a16="http://schemas.microsoft.com/office/drawing/2014/main" id="{24CC802A-BB99-022A-69DD-9F3EB5069DD8}"/>
                </a:ext>
              </a:extLst>
            </p:cNvPr>
            <p:cNvSpPr/>
            <p:nvPr/>
          </p:nvSpPr>
          <p:spPr>
            <a:xfrm rot="10800000">
              <a:off x="9270798" y="3652344"/>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8" name="Folded Corner 7">
              <a:extLst>
                <a:ext uri="{FF2B5EF4-FFF2-40B4-BE49-F238E27FC236}">
                  <a16:creationId xmlns:a16="http://schemas.microsoft.com/office/drawing/2014/main" id="{D325FF4D-23E7-816C-35CB-699B151D9C5A}"/>
                </a:ext>
              </a:extLst>
            </p:cNvPr>
            <p:cNvSpPr/>
            <p:nvPr/>
          </p:nvSpPr>
          <p:spPr>
            <a:xfrm rot="10800000">
              <a:off x="6807934" y="3663497"/>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EF683E7-1F65-C15B-6AFA-31E7DB1892D4}"/>
                </a:ext>
              </a:extLst>
            </p:cNvPr>
            <p:cNvSpPr/>
            <p:nvPr/>
          </p:nvSpPr>
          <p:spPr>
            <a:xfrm>
              <a:off x="4338747" y="4072618"/>
              <a:ext cx="2379946" cy="6463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SPARQL Endpoint</a:t>
              </a:r>
            </a:p>
          </p:txBody>
        </p:sp>
        <p:sp>
          <p:nvSpPr>
            <p:cNvPr id="10" name="TextBox 9">
              <a:extLst>
                <a:ext uri="{FF2B5EF4-FFF2-40B4-BE49-F238E27FC236}">
                  <a16:creationId xmlns:a16="http://schemas.microsoft.com/office/drawing/2014/main" id="{7E599FE4-56F4-C059-7C88-7C6278A9FA8C}"/>
                </a:ext>
              </a:extLst>
            </p:cNvPr>
            <p:cNvSpPr txBox="1"/>
            <p:nvPr/>
          </p:nvSpPr>
          <p:spPr>
            <a:xfrm>
              <a:off x="9270797" y="4527425"/>
              <a:ext cx="2113079" cy="523220"/>
            </a:xfrm>
            <a:prstGeom prst="rect">
              <a:avLst/>
            </a:prstGeom>
            <a:noFill/>
          </p:spPr>
          <p:txBody>
            <a:bodyPr wrap="none" rtlCol="0">
              <a:spAutoFit/>
            </a:bodyPr>
            <a:lstStyle/>
            <a:p>
              <a:r>
                <a:rPr lang="en-US" sz="2800" dirty="0">
                  <a:solidFill>
                    <a:schemeClr val="bg1"/>
                  </a:solidFill>
                </a:rPr>
                <a:t>&lt;I&gt;&lt;J&gt;&lt;K&gt;</a:t>
              </a:r>
            </a:p>
          </p:txBody>
        </p:sp>
        <p:sp>
          <p:nvSpPr>
            <p:cNvPr id="11" name="TextBox 10">
              <a:extLst>
                <a:ext uri="{FF2B5EF4-FFF2-40B4-BE49-F238E27FC236}">
                  <a16:creationId xmlns:a16="http://schemas.microsoft.com/office/drawing/2014/main" id="{512CABF8-6A7A-00A3-E5E1-DA3C8EF50CC6}"/>
                </a:ext>
              </a:extLst>
            </p:cNvPr>
            <p:cNvSpPr txBox="1"/>
            <p:nvPr/>
          </p:nvSpPr>
          <p:spPr>
            <a:xfrm>
              <a:off x="6807933" y="4538578"/>
              <a:ext cx="2113079" cy="523220"/>
            </a:xfrm>
            <a:prstGeom prst="rect">
              <a:avLst/>
            </a:prstGeom>
            <a:noFill/>
          </p:spPr>
          <p:txBody>
            <a:bodyPr wrap="none" rtlCol="0">
              <a:spAutoFit/>
            </a:bodyPr>
            <a:lstStyle/>
            <a:p>
              <a:r>
                <a:rPr lang="en-US" sz="2800" dirty="0">
                  <a:solidFill>
                    <a:schemeClr val="bg1"/>
                  </a:solidFill>
                </a:rPr>
                <a:t>&lt;I&gt;&lt;J&gt;&lt;K&gt;</a:t>
              </a:r>
            </a:p>
          </p:txBody>
        </p:sp>
        <p:pic>
          <p:nvPicPr>
            <p:cNvPr id="12" name="Picture 4">
              <a:extLst>
                <a:ext uri="{FF2B5EF4-FFF2-40B4-BE49-F238E27FC236}">
                  <a16:creationId xmlns:a16="http://schemas.microsoft.com/office/drawing/2014/main" id="{7084FA59-45C5-0412-EB82-DB0C121905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89" r="56003"/>
            <a:stretch/>
          </p:blipFill>
          <p:spPr bwMode="auto">
            <a:xfrm>
              <a:off x="514585" y="3191141"/>
              <a:ext cx="1580606" cy="2312687"/>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Smart Phone with solid fill">
              <a:extLst>
                <a:ext uri="{FF2B5EF4-FFF2-40B4-BE49-F238E27FC236}">
                  <a16:creationId xmlns:a16="http://schemas.microsoft.com/office/drawing/2014/main" id="{C46EB442-3442-8D4E-66C3-B9526F39CC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7140" y="3096250"/>
              <a:ext cx="2515709" cy="2515709"/>
            </a:xfrm>
            <a:prstGeom prst="rect">
              <a:avLst/>
            </a:prstGeom>
          </p:spPr>
        </p:pic>
        <p:cxnSp>
          <p:nvCxnSpPr>
            <p:cNvPr id="14" name="Straight Arrow Connector 13">
              <a:extLst>
                <a:ext uri="{FF2B5EF4-FFF2-40B4-BE49-F238E27FC236}">
                  <a16:creationId xmlns:a16="http://schemas.microsoft.com/office/drawing/2014/main" id="{92B34466-8F73-E906-8734-58179A192304}"/>
                </a:ext>
              </a:extLst>
            </p:cNvPr>
            <p:cNvCxnSpPr>
              <a:cxnSpLocks/>
              <a:endCxn id="9" idx="1"/>
            </p:cNvCxnSpPr>
            <p:nvPr/>
          </p:nvCxnSpPr>
          <p:spPr>
            <a:xfrm>
              <a:off x="3226526" y="4389120"/>
              <a:ext cx="1112221" cy="669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4922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382088" y="365125"/>
            <a:ext cx="2726871" cy="1180574"/>
          </a:xfrm>
        </p:spPr>
        <p:txBody>
          <a:bodyPr anchor="ctr">
            <a:normAutofit fontScale="90000"/>
          </a:bodyPr>
          <a:lstStyle/>
          <a:p>
            <a:pPr algn="ctr"/>
            <a:r>
              <a:rPr lang="en-US" dirty="0"/>
              <a:t>Public Index</a:t>
            </a:r>
          </a:p>
        </p:txBody>
      </p:sp>
      <p:sp>
        <p:nvSpPr>
          <p:cNvPr id="4" name="Title 1">
            <a:extLst>
              <a:ext uri="{FF2B5EF4-FFF2-40B4-BE49-F238E27FC236}">
                <a16:creationId xmlns:a16="http://schemas.microsoft.com/office/drawing/2014/main" id="{524DA91A-2E7D-5FC8-44A3-97A754ED70AE}"/>
              </a:ext>
            </a:extLst>
          </p:cNvPr>
          <p:cNvSpPr txBox="1">
            <a:spLocks/>
          </p:cNvSpPr>
          <p:nvPr/>
        </p:nvSpPr>
        <p:spPr>
          <a:xfrm>
            <a:off x="3317967" y="365125"/>
            <a:ext cx="7848360" cy="1206833"/>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marL="0"/>
            <a:r>
              <a:rPr lang="en-US" sz="2000" dirty="0"/>
              <a:t>Offload search compute from the data owner</a:t>
            </a:r>
          </a:p>
        </p:txBody>
      </p:sp>
      <p:grpSp>
        <p:nvGrpSpPr>
          <p:cNvPr id="3" name="Group 2">
            <a:extLst>
              <a:ext uri="{FF2B5EF4-FFF2-40B4-BE49-F238E27FC236}">
                <a16:creationId xmlns:a16="http://schemas.microsoft.com/office/drawing/2014/main" id="{13435AA8-41C4-6F9A-72C1-B86A3A73F721}"/>
              </a:ext>
            </a:extLst>
          </p:cNvPr>
          <p:cNvGrpSpPr/>
          <p:nvPr/>
        </p:nvGrpSpPr>
        <p:grpSpPr>
          <a:xfrm>
            <a:off x="514585" y="2913544"/>
            <a:ext cx="11273927" cy="2951152"/>
            <a:chOff x="514585" y="2913544"/>
            <a:chExt cx="11273927" cy="2951152"/>
          </a:xfrm>
        </p:grpSpPr>
        <p:pic>
          <p:nvPicPr>
            <p:cNvPr id="5" name="Picture 4">
              <a:extLst>
                <a:ext uri="{FF2B5EF4-FFF2-40B4-BE49-F238E27FC236}">
                  <a16:creationId xmlns:a16="http://schemas.microsoft.com/office/drawing/2014/main" id="{477B7169-84BB-662E-FB2D-4353A9F6685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689" r="56003"/>
            <a:stretch/>
          </p:blipFill>
          <p:spPr bwMode="auto">
            <a:xfrm>
              <a:off x="514585" y="3191141"/>
              <a:ext cx="1580606" cy="2312687"/>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Smart Phone with solid fill">
              <a:extLst>
                <a:ext uri="{FF2B5EF4-FFF2-40B4-BE49-F238E27FC236}">
                  <a16:creationId xmlns:a16="http://schemas.microsoft.com/office/drawing/2014/main" id="{8E4FC7F6-C585-665E-229F-FFF587411D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57140" y="3096250"/>
              <a:ext cx="2515709" cy="2515709"/>
            </a:xfrm>
            <a:prstGeom prst="rect">
              <a:avLst/>
            </a:prstGeom>
          </p:spPr>
        </p:pic>
        <p:cxnSp>
          <p:nvCxnSpPr>
            <p:cNvPr id="7" name="Straight Arrow Connector 6">
              <a:extLst>
                <a:ext uri="{FF2B5EF4-FFF2-40B4-BE49-F238E27FC236}">
                  <a16:creationId xmlns:a16="http://schemas.microsoft.com/office/drawing/2014/main" id="{C2FF9734-E66D-1FF0-1209-64CC2DC27C8F}"/>
                </a:ext>
              </a:extLst>
            </p:cNvPr>
            <p:cNvCxnSpPr>
              <a:cxnSpLocks/>
              <a:endCxn id="8" idx="2"/>
            </p:cNvCxnSpPr>
            <p:nvPr/>
          </p:nvCxnSpPr>
          <p:spPr>
            <a:xfrm>
              <a:off x="3226526" y="4389120"/>
              <a:ext cx="81773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8" name="Can 7">
              <a:extLst>
                <a:ext uri="{FF2B5EF4-FFF2-40B4-BE49-F238E27FC236}">
                  <a16:creationId xmlns:a16="http://schemas.microsoft.com/office/drawing/2014/main" id="{DDC0AC59-71EC-E512-F352-969BED52C069}"/>
                </a:ext>
              </a:extLst>
            </p:cNvPr>
            <p:cNvSpPr/>
            <p:nvPr/>
          </p:nvSpPr>
          <p:spPr>
            <a:xfrm>
              <a:off x="4044265" y="2913544"/>
              <a:ext cx="3159642" cy="29511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541DBC5-9374-A3E5-9EF4-2ED9CE709767}"/>
                </a:ext>
              </a:extLst>
            </p:cNvPr>
            <p:cNvSpPr txBox="1"/>
            <p:nvPr/>
          </p:nvSpPr>
          <p:spPr>
            <a:xfrm>
              <a:off x="4552730" y="3039510"/>
              <a:ext cx="2169120" cy="523220"/>
            </a:xfrm>
            <a:prstGeom prst="rect">
              <a:avLst/>
            </a:prstGeom>
            <a:noFill/>
          </p:spPr>
          <p:txBody>
            <a:bodyPr wrap="none" rtlCol="0">
              <a:spAutoFit/>
            </a:bodyPr>
            <a:lstStyle/>
            <a:p>
              <a:pPr algn="ctr"/>
              <a:r>
                <a:rPr lang="en-US" sz="2800" dirty="0"/>
                <a:t>Public Index</a:t>
              </a:r>
            </a:p>
          </p:txBody>
        </p:sp>
        <p:sp>
          <p:nvSpPr>
            <p:cNvPr id="10" name="Folded Corner 9">
              <a:extLst>
                <a:ext uri="{FF2B5EF4-FFF2-40B4-BE49-F238E27FC236}">
                  <a16:creationId xmlns:a16="http://schemas.microsoft.com/office/drawing/2014/main" id="{D84DC599-8F75-2A5F-F10D-94743D1CF53E}"/>
                </a:ext>
              </a:extLst>
            </p:cNvPr>
            <p:cNvSpPr/>
            <p:nvPr/>
          </p:nvSpPr>
          <p:spPr>
            <a:xfrm rot="10800000">
              <a:off x="4353983" y="3792404"/>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8CA9D9F-C356-F199-3ABE-BF55872D88D0}"/>
                </a:ext>
              </a:extLst>
            </p:cNvPr>
            <p:cNvSpPr txBox="1"/>
            <p:nvPr/>
          </p:nvSpPr>
          <p:spPr>
            <a:xfrm>
              <a:off x="4353982" y="4667485"/>
              <a:ext cx="2113079" cy="523220"/>
            </a:xfrm>
            <a:prstGeom prst="rect">
              <a:avLst/>
            </a:prstGeom>
            <a:noFill/>
          </p:spPr>
          <p:txBody>
            <a:bodyPr wrap="none" rtlCol="0">
              <a:spAutoFit/>
            </a:bodyPr>
            <a:lstStyle/>
            <a:p>
              <a:r>
                <a:rPr lang="en-US" sz="2800" dirty="0">
                  <a:solidFill>
                    <a:schemeClr val="bg1"/>
                  </a:solidFill>
                </a:rPr>
                <a:t>&lt;I&gt;&lt;J&gt;&lt;K&gt;</a:t>
              </a:r>
            </a:p>
          </p:txBody>
        </p:sp>
        <p:sp>
          <p:nvSpPr>
            <p:cNvPr id="12" name="Can 11">
              <a:extLst>
                <a:ext uri="{FF2B5EF4-FFF2-40B4-BE49-F238E27FC236}">
                  <a16:creationId xmlns:a16="http://schemas.microsoft.com/office/drawing/2014/main" id="{0E97C0B3-76E6-C60B-45AD-2A757A887A84}"/>
                </a:ext>
              </a:extLst>
            </p:cNvPr>
            <p:cNvSpPr/>
            <p:nvPr/>
          </p:nvSpPr>
          <p:spPr>
            <a:xfrm>
              <a:off x="8628870" y="2913544"/>
              <a:ext cx="3159642" cy="2951152"/>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082A8DB0-DC88-F76A-FDCD-E162D055C226}"/>
                </a:ext>
              </a:extLst>
            </p:cNvPr>
            <p:cNvSpPr txBox="1"/>
            <p:nvPr/>
          </p:nvSpPr>
          <p:spPr>
            <a:xfrm>
              <a:off x="9646350" y="3039510"/>
              <a:ext cx="1151084" cy="523220"/>
            </a:xfrm>
            <a:prstGeom prst="rect">
              <a:avLst/>
            </a:prstGeom>
            <a:noFill/>
          </p:spPr>
          <p:txBody>
            <a:bodyPr wrap="none" rtlCol="0">
              <a:spAutoFit/>
            </a:bodyPr>
            <a:lstStyle/>
            <a:p>
              <a:pPr algn="ctr"/>
              <a:r>
                <a:rPr lang="en-US" sz="2800" dirty="0"/>
                <a:t>Pod A</a:t>
              </a:r>
            </a:p>
          </p:txBody>
        </p:sp>
        <p:sp>
          <p:nvSpPr>
            <p:cNvPr id="14" name="Folded Corner 13">
              <a:extLst>
                <a:ext uri="{FF2B5EF4-FFF2-40B4-BE49-F238E27FC236}">
                  <a16:creationId xmlns:a16="http://schemas.microsoft.com/office/drawing/2014/main" id="{0D07CD46-02E7-13C0-DAB9-161CF76D61B2}"/>
                </a:ext>
              </a:extLst>
            </p:cNvPr>
            <p:cNvSpPr/>
            <p:nvPr/>
          </p:nvSpPr>
          <p:spPr>
            <a:xfrm rot="10800000">
              <a:off x="8938588" y="3792404"/>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95779E43-00C5-1704-9402-B651CBDFD888}"/>
                </a:ext>
              </a:extLst>
            </p:cNvPr>
            <p:cNvSpPr txBox="1"/>
            <p:nvPr/>
          </p:nvSpPr>
          <p:spPr>
            <a:xfrm>
              <a:off x="8938587" y="4667485"/>
              <a:ext cx="2113079" cy="523220"/>
            </a:xfrm>
            <a:prstGeom prst="rect">
              <a:avLst/>
            </a:prstGeom>
            <a:noFill/>
          </p:spPr>
          <p:txBody>
            <a:bodyPr wrap="none" rtlCol="0">
              <a:spAutoFit/>
            </a:bodyPr>
            <a:lstStyle/>
            <a:p>
              <a:r>
                <a:rPr lang="en-US" sz="2800" dirty="0">
                  <a:solidFill>
                    <a:schemeClr val="bg1"/>
                  </a:solidFill>
                </a:rPr>
                <a:t>&lt;I&gt;&lt;J&gt;&lt;K&gt;</a:t>
              </a:r>
            </a:p>
          </p:txBody>
        </p:sp>
      </p:grpSp>
    </p:spTree>
    <p:extLst>
      <p:ext uri="{BB962C8B-B14F-4D97-AF65-F5344CB8AC3E}">
        <p14:creationId xmlns:p14="http://schemas.microsoft.com/office/powerpoint/2010/main" val="324412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5463-EB96-AED3-2230-3EC0D7792F1C}"/>
              </a:ext>
            </a:extLst>
          </p:cNvPr>
          <p:cNvSpPr>
            <a:spLocks noGrp="1"/>
          </p:cNvSpPr>
          <p:nvPr>
            <p:ph type="title"/>
          </p:nvPr>
        </p:nvSpPr>
        <p:spPr>
          <a:xfrm>
            <a:off x="760911" y="4249503"/>
            <a:ext cx="4790803" cy="1180574"/>
          </a:xfrm>
        </p:spPr>
        <p:txBody>
          <a:bodyPr anchor="ctr"/>
          <a:lstStyle/>
          <a:p>
            <a:pPr algn="ctr"/>
            <a:r>
              <a:rPr lang="en-US" dirty="0"/>
              <a:t>Private Index</a:t>
            </a:r>
          </a:p>
        </p:txBody>
      </p:sp>
      <p:sp>
        <p:nvSpPr>
          <p:cNvPr id="3" name="Title 1">
            <a:extLst>
              <a:ext uri="{FF2B5EF4-FFF2-40B4-BE49-F238E27FC236}">
                <a16:creationId xmlns:a16="http://schemas.microsoft.com/office/drawing/2014/main" id="{6E331EDC-E6B7-E9DC-7412-035B674178E3}"/>
              </a:ext>
            </a:extLst>
          </p:cNvPr>
          <p:cNvSpPr txBox="1">
            <a:spLocks/>
          </p:cNvSpPr>
          <p:nvPr/>
        </p:nvSpPr>
        <p:spPr>
          <a:xfrm>
            <a:off x="6640286" y="4249503"/>
            <a:ext cx="4790803" cy="1180574"/>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rm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algn="ctr"/>
            <a:r>
              <a:rPr lang="en-US" dirty="0"/>
              <a:t>Public Index</a:t>
            </a:r>
          </a:p>
        </p:txBody>
      </p:sp>
      <p:sp>
        <p:nvSpPr>
          <p:cNvPr id="4" name="Title 1">
            <a:extLst>
              <a:ext uri="{FF2B5EF4-FFF2-40B4-BE49-F238E27FC236}">
                <a16:creationId xmlns:a16="http://schemas.microsoft.com/office/drawing/2014/main" id="{23BC17C1-041C-2F2C-4E35-F71FAEE447D6}"/>
              </a:ext>
            </a:extLst>
          </p:cNvPr>
          <p:cNvSpPr txBox="1">
            <a:spLocks/>
          </p:cNvSpPr>
          <p:nvPr/>
        </p:nvSpPr>
        <p:spPr>
          <a:xfrm>
            <a:off x="3700598" y="1279880"/>
            <a:ext cx="4790803" cy="1180574"/>
          </a:xfrm>
          <a:prstGeom prst="rect">
            <a:avLst/>
          </a:prstGeom>
          <a:solidFill>
            <a:schemeClr val="accent1">
              <a:lumMod val="20000"/>
              <a:lumOff val="80000"/>
            </a:schemeClr>
          </a:solidFill>
          <a:effectLst>
            <a:outerShdw dist="165100" dir="18900000" algn="bl" rotWithShape="0">
              <a:prstClr val="black"/>
            </a:outerShdw>
          </a:effectLst>
        </p:spPr>
        <p:txBody>
          <a:bodyPr vert="horz" lIns="91440" tIns="45720" rIns="91440" bIns="45720" rtlCol="0" anchor="ctr">
            <a:normAutofit/>
          </a:bodyPr>
          <a:lstStyle>
            <a:lvl1pPr marL="182880" algn="l" defTabSz="914400" rtl="0" eaLnBrk="1" latinLnBrk="0" hangingPunct="1">
              <a:lnSpc>
                <a:spcPct val="120000"/>
              </a:lnSpc>
              <a:spcBef>
                <a:spcPct val="0"/>
              </a:spcBef>
              <a:buNone/>
              <a:defRPr sz="3200" kern="1200" cap="all" spc="700" baseline="0">
                <a:solidFill>
                  <a:schemeClr val="tx1"/>
                </a:solidFill>
                <a:latin typeface="+mj-lt"/>
                <a:ea typeface="+mj-ea"/>
                <a:cs typeface="+mj-cs"/>
              </a:defRPr>
            </a:lvl1pPr>
          </a:lstStyle>
          <a:p>
            <a:pPr algn="ctr"/>
            <a:r>
              <a:rPr lang="en-US" dirty="0"/>
              <a:t>Client</a:t>
            </a:r>
          </a:p>
        </p:txBody>
      </p:sp>
      <p:cxnSp>
        <p:nvCxnSpPr>
          <p:cNvPr id="6" name="Straight Arrow Connector 5">
            <a:extLst>
              <a:ext uri="{FF2B5EF4-FFF2-40B4-BE49-F238E27FC236}">
                <a16:creationId xmlns:a16="http://schemas.microsoft.com/office/drawing/2014/main" id="{58191BAD-0CB1-6621-6440-AE9EBD63C5CB}"/>
              </a:ext>
            </a:extLst>
          </p:cNvPr>
          <p:cNvCxnSpPr>
            <a:stCxn id="4" idx="2"/>
            <a:endCxn id="2" idx="0"/>
          </p:cNvCxnSpPr>
          <p:nvPr/>
        </p:nvCxnSpPr>
        <p:spPr>
          <a:xfrm flipH="1">
            <a:off x="3156313" y="2460454"/>
            <a:ext cx="2939687" cy="1789049"/>
          </a:xfrm>
          <a:prstGeom prst="straightConnector1">
            <a:avLst/>
          </a:prstGeom>
          <a:ln w="142875">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18022FB-C008-5A90-0DD6-A8C6153C9CBD}"/>
              </a:ext>
            </a:extLst>
          </p:cNvPr>
          <p:cNvCxnSpPr>
            <a:cxnSpLocks/>
            <a:stCxn id="4" idx="2"/>
            <a:endCxn id="3" idx="0"/>
          </p:cNvCxnSpPr>
          <p:nvPr/>
        </p:nvCxnSpPr>
        <p:spPr>
          <a:xfrm>
            <a:off x="6096000" y="2460454"/>
            <a:ext cx="2939688" cy="1789049"/>
          </a:xfrm>
          <a:prstGeom prst="straightConnector1">
            <a:avLst/>
          </a:prstGeom>
          <a:ln w="142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63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D642C6-E1F9-47C3-C76D-EA5217EB2D75}"/>
              </a:ext>
            </a:extLst>
          </p:cNvPr>
          <p:cNvPicPr>
            <a:picLocks noChangeAspect="1"/>
          </p:cNvPicPr>
          <p:nvPr/>
        </p:nvPicPr>
        <p:blipFill>
          <a:blip r:embed="rId3"/>
          <a:stretch>
            <a:fillRect/>
          </a:stretch>
        </p:blipFill>
        <p:spPr>
          <a:xfrm>
            <a:off x="647912" y="3519709"/>
            <a:ext cx="10896176" cy="1572221"/>
          </a:xfrm>
          <a:prstGeom prst="rect">
            <a:avLst/>
          </a:prstGeom>
        </p:spPr>
      </p:pic>
      <p:sp>
        <p:nvSpPr>
          <p:cNvPr id="6" name="TextBox 5">
            <a:extLst>
              <a:ext uri="{FF2B5EF4-FFF2-40B4-BE49-F238E27FC236}">
                <a16:creationId xmlns:a16="http://schemas.microsoft.com/office/drawing/2014/main" id="{F2719491-1001-D681-F6F8-DF79C159A4CE}"/>
              </a:ext>
            </a:extLst>
          </p:cNvPr>
          <p:cNvSpPr txBox="1"/>
          <p:nvPr/>
        </p:nvSpPr>
        <p:spPr>
          <a:xfrm>
            <a:off x="0" y="6492875"/>
            <a:ext cx="9015608" cy="369332"/>
          </a:xfrm>
          <a:prstGeom prst="rect">
            <a:avLst/>
          </a:prstGeom>
          <a:noFill/>
        </p:spPr>
        <p:txBody>
          <a:bodyPr wrap="square">
            <a:spAutoFit/>
          </a:bodyPr>
          <a:lstStyle/>
          <a:p>
            <a:r>
              <a:rPr lang="en-US" dirty="0"/>
              <a:t>Source: https://</a:t>
            </a:r>
            <a:r>
              <a:rPr lang="en-US" dirty="0" err="1"/>
              <a:t>linkeddatafragments.org</a:t>
            </a:r>
            <a:r>
              <a:rPr lang="en-US" dirty="0"/>
              <a:t>/publications/jws2016.pdf</a:t>
            </a:r>
          </a:p>
        </p:txBody>
      </p:sp>
      <p:cxnSp>
        <p:nvCxnSpPr>
          <p:cNvPr id="9" name="Straight Arrow Connector 8">
            <a:extLst>
              <a:ext uri="{FF2B5EF4-FFF2-40B4-BE49-F238E27FC236}">
                <a16:creationId xmlns:a16="http://schemas.microsoft.com/office/drawing/2014/main" id="{91FB08A8-8A3D-59EA-5801-547D2B7CFBE1}"/>
              </a:ext>
            </a:extLst>
          </p:cNvPr>
          <p:cNvCxnSpPr>
            <a:cxnSpLocks/>
          </p:cNvCxnSpPr>
          <p:nvPr/>
        </p:nvCxnSpPr>
        <p:spPr>
          <a:xfrm flipH="1">
            <a:off x="1177447" y="1327759"/>
            <a:ext cx="2442575" cy="23298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6897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6F73E3-EC6C-F7DD-DA15-1C60DE0D9009}"/>
              </a:ext>
            </a:extLst>
          </p:cNvPr>
          <p:cNvSpPr txBox="1">
            <a:spLocks/>
          </p:cNvSpPr>
          <p:nvPr/>
        </p:nvSpPr>
        <p:spPr>
          <a:xfrm>
            <a:off x="808661" y="365125"/>
            <a:ext cx="10677706" cy="4657812"/>
          </a:xfrm>
          <a:prstGeom prst="rect">
            <a:avLst/>
          </a:prstGeom>
        </p:spPr>
        <p:txBody>
          <a:bodyPr vert="horz" lIns="91440" tIns="45720" rIns="91440" bIns="45720" rtlCol="0" anchor="b">
            <a:normAutofit/>
          </a:bodyPr>
          <a:lstStyle>
            <a:lvl1pPr algn="l" defTabSz="914400" rtl="0" eaLnBrk="1" latinLnBrk="0" hangingPunct="1">
              <a:lnSpc>
                <a:spcPct val="130000"/>
              </a:lnSpc>
              <a:spcBef>
                <a:spcPct val="0"/>
              </a:spcBef>
              <a:buNone/>
              <a:defRPr sz="3600" kern="1200" cap="all" spc="1300" baseline="0">
                <a:solidFill>
                  <a:schemeClr val="tx1"/>
                </a:solidFill>
                <a:latin typeface="+mj-lt"/>
                <a:ea typeface="+mj-ea"/>
                <a:cs typeface="+mj-cs"/>
              </a:defRPr>
            </a:lvl1pPr>
          </a:lstStyle>
          <a:p>
            <a:r>
              <a:rPr lang="en-US" sz="6000" b="1" dirty="0"/>
              <a:t>Load the Index…</a:t>
            </a:r>
          </a:p>
          <a:p>
            <a:r>
              <a:rPr lang="en-US" dirty="0"/>
              <a:t>❎ During Search</a:t>
            </a:r>
          </a:p>
          <a:p>
            <a:r>
              <a:rPr lang="en-US" dirty="0"/>
              <a:t>✅ When data is updated</a:t>
            </a:r>
          </a:p>
        </p:txBody>
      </p:sp>
    </p:spTree>
    <p:extLst>
      <p:ext uri="{BB962C8B-B14F-4D97-AF65-F5344CB8AC3E}">
        <p14:creationId xmlns:p14="http://schemas.microsoft.com/office/powerpoint/2010/main" val="501366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48CB-5E52-A862-3861-248E9E685DCF}"/>
              </a:ext>
            </a:extLst>
          </p:cNvPr>
          <p:cNvSpPr>
            <a:spLocks noGrp="1"/>
          </p:cNvSpPr>
          <p:nvPr>
            <p:ph type="title"/>
          </p:nvPr>
        </p:nvSpPr>
        <p:spPr>
          <a:xfrm>
            <a:off x="3649191" y="1339226"/>
            <a:ext cx="4893617" cy="4179548"/>
          </a:xfrm>
        </p:spPr>
        <p:txBody>
          <a:bodyPr>
            <a:normAutofit fontScale="90000"/>
          </a:bodyPr>
          <a:lstStyle/>
          <a:p>
            <a:r>
              <a:rPr lang="en-US" sz="3600" dirty="0"/>
              <a:t>Keep the average query as </a:t>
            </a:r>
            <a:r>
              <a:rPr lang="en-US" sz="3600" b="1" u="sng" dirty="0"/>
              <a:t>fast as possible </a:t>
            </a:r>
            <a:r>
              <a:rPr lang="en-US" sz="3600" dirty="0"/>
              <a:t>(under 5000 milliseconds)</a:t>
            </a:r>
            <a:br>
              <a:rPr lang="en-US" sz="3600" dirty="0"/>
            </a:br>
            <a:endParaRPr lang="en-US" dirty="0"/>
          </a:p>
        </p:txBody>
      </p:sp>
    </p:spTree>
    <p:extLst>
      <p:ext uri="{BB962C8B-B14F-4D97-AF65-F5344CB8AC3E}">
        <p14:creationId xmlns:p14="http://schemas.microsoft.com/office/powerpoint/2010/main" val="4146834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A1A4111-31D0-4E81-9EBD-E1DB479169C2}"/>
              </a:ext>
            </a:extLst>
          </p:cNvPr>
          <p:cNvSpPr txBox="1">
            <a:spLocks/>
          </p:cNvSpPr>
          <p:nvPr/>
        </p:nvSpPr>
        <p:spPr>
          <a:xfrm>
            <a:off x="3649191" y="3022774"/>
            <a:ext cx="4893617" cy="707947"/>
          </a:xfrm>
          <a:prstGeom prst="rect">
            <a:avLst/>
          </a:prstGeom>
        </p:spPr>
        <p:txBody>
          <a:bodyPr vert="horz" lIns="91440" tIns="45720" rIns="91440" bIns="45720" rtlCol="0" anchor="b">
            <a:normAutofit/>
          </a:bodyPr>
          <a:lstStyle>
            <a:lvl1pPr algn="ctr" defTabSz="914400" rtl="0" eaLnBrk="1" latinLnBrk="0" hangingPunct="1">
              <a:lnSpc>
                <a:spcPct val="120000"/>
              </a:lnSpc>
              <a:spcBef>
                <a:spcPct val="0"/>
              </a:spcBef>
              <a:buNone/>
              <a:defRPr sz="3600" kern="1200" cap="all" spc="700" baseline="0">
                <a:solidFill>
                  <a:schemeClr val="tx1"/>
                </a:solidFill>
                <a:latin typeface="+mj-lt"/>
                <a:ea typeface="+mj-ea"/>
                <a:cs typeface="+mj-cs"/>
              </a:defRPr>
            </a:lvl1pPr>
          </a:lstStyle>
          <a:p>
            <a:r>
              <a:rPr lang="en-US" sz="3200" b="1" u="sng" dirty="0"/>
              <a:t>Drawbacks</a:t>
            </a:r>
            <a:endParaRPr lang="en-US" sz="3200" dirty="0"/>
          </a:p>
        </p:txBody>
      </p:sp>
    </p:spTree>
    <p:extLst>
      <p:ext uri="{BB962C8B-B14F-4D97-AF65-F5344CB8AC3E}">
        <p14:creationId xmlns:p14="http://schemas.microsoft.com/office/powerpoint/2010/main" val="63026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6929E-475B-505B-9F2D-3B2D55450A30}"/>
              </a:ext>
            </a:extLst>
          </p:cNvPr>
          <p:cNvSpPr>
            <a:spLocks noGrp="1"/>
          </p:cNvSpPr>
          <p:nvPr>
            <p:ph type="title"/>
          </p:nvPr>
        </p:nvSpPr>
        <p:spPr/>
        <p:txBody>
          <a:bodyPr/>
          <a:lstStyle/>
          <a:p>
            <a:pPr algn="ctr"/>
            <a:r>
              <a:rPr lang="en-US" dirty="0"/>
              <a:t>That’s a lot of duplication</a:t>
            </a:r>
          </a:p>
        </p:txBody>
      </p:sp>
      <p:pic>
        <p:nvPicPr>
          <p:cNvPr id="4098" name="Picture 2" descr="How do I get an email address with my company name in it? | QCF">
            <a:extLst>
              <a:ext uri="{FF2B5EF4-FFF2-40B4-BE49-F238E27FC236}">
                <a16:creationId xmlns:a16="http://schemas.microsoft.com/office/drawing/2014/main" id="{54E0D3E6-F544-DE5E-1A36-0850352BF5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904" y="2301785"/>
            <a:ext cx="7954191" cy="397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07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1B80DF5-6205-5172-A144-A6D7F171E7B5}"/>
              </a:ext>
            </a:extLst>
          </p:cNvPr>
          <p:cNvGrpSpPr/>
          <p:nvPr/>
        </p:nvGrpSpPr>
        <p:grpSpPr>
          <a:xfrm>
            <a:off x="7840372" y="462365"/>
            <a:ext cx="3159642" cy="6118726"/>
            <a:chOff x="8650270" y="462365"/>
            <a:chExt cx="3159642" cy="6118726"/>
          </a:xfrm>
        </p:grpSpPr>
        <p:grpSp>
          <p:nvGrpSpPr>
            <p:cNvPr id="9" name="Group 8">
              <a:extLst>
                <a:ext uri="{FF2B5EF4-FFF2-40B4-BE49-F238E27FC236}">
                  <a16:creationId xmlns:a16="http://schemas.microsoft.com/office/drawing/2014/main" id="{0D505632-ACF5-A635-1E02-7253F5292F01}"/>
                </a:ext>
              </a:extLst>
            </p:cNvPr>
            <p:cNvGrpSpPr/>
            <p:nvPr/>
          </p:nvGrpSpPr>
          <p:grpSpPr>
            <a:xfrm>
              <a:off x="8650270" y="3629939"/>
              <a:ext cx="3159642" cy="2951152"/>
              <a:chOff x="8830478" y="3429000"/>
              <a:chExt cx="3159642" cy="2951152"/>
            </a:xfrm>
          </p:grpSpPr>
          <p:sp>
            <p:nvSpPr>
              <p:cNvPr id="15" name="Can 14">
                <a:extLst>
                  <a:ext uri="{FF2B5EF4-FFF2-40B4-BE49-F238E27FC236}">
                    <a16:creationId xmlns:a16="http://schemas.microsoft.com/office/drawing/2014/main" id="{E378FF25-DD76-A3D7-C5B4-C5916CDE896F}"/>
                  </a:ext>
                </a:extLst>
              </p:cNvPr>
              <p:cNvSpPr/>
              <p:nvPr/>
            </p:nvSpPr>
            <p:spPr>
              <a:xfrm>
                <a:off x="8830478" y="3429000"/>
                <a:ext cx="3159642" cy="2951152"/>
              </a:xfrm>
              <a:prstGeom prst="can">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324FB8C-3F17-AC8F-5703-868C9AAC2AD6}"/>
                  </a:ext>
                </a:extLst>
              </p:cNvPr>
              <p:cNvSpPr txBox="1"/>
              <p:nvPr/>
            </p:nvSpPr>
            <p:spPr>
              <a:xfrm>
                <a:off x="9855936" y="3554966"/>
                <a:ext cx="1135119" cy="523220"/>
              </a:xfrm>
              <a:prstGeom prst="rect">
                <a:avLst/>
              </a:prstGeom>
              <a:noFill/>
            </p:spPr>
            <p:txBody>
              <a:bodyPr wrap="none" rtlCol="0">
                <a:spAutoFit/>
              </a:bodyPr>
              <a:lstStyle/>
              <a:p>
                <a:pPr algn="ctr"/>
                <a:r>
                  <a:rPr lang="en-US" sz="2800" dirty="0"/>
                  <a:t>Pod B</a:t>
                </a:r>
              </a:p>
            </p:txBody>
          </p:sp>
          <p:sp>
            <p:nvSpPr>
              <p:cNvPr id="17" name="Folded Corner 16">
                <a:extLst>
                  <a:ext uri="{FF2B5EF4-FFF2-40B4-BE49-F238E27FC236}">
                    <a16:creationId xmlns:a16="http://schemas.microsoft.com/office/drawing/2014/main" id="{F4AD47D9-4237-3DB7-CF96-E74B0A656381}"/>
                  </a:ext>
                </a:extLst>
              </p:cNvPr>
              <p:cNvSpPr/>
              <p:nvPr/>
            </p:nvSpPr>
            <p:spPr>
              <a:xfrm rot="10800000">
                <a:off x="9140196" y="4307860"/>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F22BF700-7169-C922-7231-AA10EB262DC1}"/>
                  </a:ext>
                </a:extLst>
              </p:cNvPr>
              <p:cNvSpPr txBox="1"/>
              <p:nvPr/>
            </p:nvSpPr>
            <p:spPr>
              <a:xfrm>
                <a:off x="9140195" y="5182941"/>
                <a:ext cx="2271776" cy="523220"/>
              </a:xfrm>
              <a:prstGeom prst="rect">
                <a:avLst/>
              </a:prstGeom>
              <a:noFill/>
            </p:spPr>
            <p:txBody>
              <a:bodyPr wrap="none" rtlCol="0">
                <a:spAutoFit/>
              </a:bodyPr>
              <a:lstStyle/>
              <a:p>
                <a:r>
                  <a:rPr lang="en-US" sz="2800" dirty="0">
                    <a:solidFill>
                      <a:schemeClr val="bg1"/>
                    </a:solidFill>
                  </a:rPr>
                  <a:t>&lt;X&gt;&lt;Y&gt;&lt;Z&gt;</a:t>
                </a:r>
              </a:p>
            </p:txBody>
          </p:sp>
        </p:grpSp>
        <p:grpSp>
          <p:nvGrpSpPr>
            <p:cNvPr id="10" name="Group 9">
              <a:extLst>
                <a:ext uri="{FF2B5EF4-FFF2-40B4-BE49-F238E27FC236}">
                  <a16:creationId xmlns:a16="http://schemas.microsoft.com/office/drawing/2014/main" id="{66BCF510-D155-9F5A-C7D3-E6064DBB76CA}"/>
                </a:ext>
              </a:extLst>
            </p:cNvPr>
            <p:cNvGrpSpPr/>
            <p:nvPr/>
          </p:nvGrpSpPr>
          <p:grpSpPr>
            <a:xfrm>
              <a:off x="8650270" y="462365"/>
              <a:ext cx="3159642" cy="2951152"/>
              <a:chOff x="201878" y="3429000"/>
              <a:chExt cx="3159642" cy="2951152"/>
            </a:xfrm>
          </p:grpSpPr>
          <p:sp>
            <p:nvSpPr>
              <p:cNvPr id="11" name="Can 10">
                <a:extLst>
                  <a:ext uri="{FF2B5EF4-FFF2-40B4-BE49-F238E27FC236}">
                    <a16:creationId xmlns:a16="http://schemas.microsoft.com/office/drawing/2014/main" id="{53934B12-5F2C-1918-4247-E63083A5C689}"/>
                  </a:ext>
                </a:extLst>
              </p:cNvPr>
              <p:cNvSpPr/>
              <p:nvPr/>
            </p:nvSpPr>
            <p:spPr>
              <a:xfrm>
                <a:off x="201878" y="3429000"/>
                <a:ext cx="3159642" cy="2951152"/>
              </a:xfrm>
              <a:prstGeom prst="ca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43D412A-D4F5-5FED-9710-C8A1CA509161}"/>
                  </a:ext>
                </a:extLst>
              </p:cNvPr>
              <p:cNvSpPr txBox="1"/>
              <p:nvPr/>
            </p:nvSpPr>
            <p:spPr>
              <a:xfrm>
                <a:off x="1471147" y="3554966"/>
                <a:ext cx="647497" cy="523220"/>
              </a:xfrm>
              <a:prstGeom prst="rect">
                <a:avLst/>
              </a:prstGeom>
              <a:noFill/>
            </p:spPr>
            <p:txBody>
              <a:bodyPr wrap="none" rtlCol="0">
                <a:spAutoFit/>
              </a:bodyPr>
              <a:lstStyle/>
              <a:p>
                <a:pPr algn="ctr"/>
                <a:r>
                  <a:rPr lang="en-US" sz="2800" dirty="0"/>
                  <a:t>Pod A</a:t>
                </a:r>
              </a:p>
            </p:txBody>
          </p:sp>
          <p:sp>
            <p:nvSpPr>
              <p:cNvPr id="13" name="Folded Corner 12">
                <a:extLst>
                  <a:ext uri="{FF2B5EF4-FFF2-40B4-BE49-F238E27FC236}">
                    <a16:creationId xmlns:a16="http://schemas.microsoft.com/office/drawing/2014/main" id="{BC827201-0A6F-E419-DBCA-E9DC4310C07C}"/>
                  </a:ext>
                </a:extLst>
              </p:cNvPr>
              <p:cNvSpPr/>
              <p:nvPr/>
            </p:nvSpPr>
            <p:spPr>
              <a:xfrm rot="10800000">
                <a:off x="511596" y="4307860"/>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AFD1636-230F-0DE2-F603-012148EAD869}"/>
                  </a:ext>
                </a:extLst>
              </p:cNvPr>
              <p:cNvSpPr txBox="1"/>
              <p:nvPr/>
            </p:nvSpPr>
            <p:spPr>
              <a:xfrm>
                <a:off x="511595" y="5182941"/>
                <a:ext cx="2356735" cy="453342"/>
              </a:xfrm>
              <a:prstGeom prst="rect">
                <a:avLst/>
              </a:prstGeom>
              <a:noFill/>
            </p:spPr>
            <p:txBody>
              <a:bodyPr wrap="none" rtlCol="0">
                <a:spAutoFit/>
              </a:bodyPr>
              <a:lstStyle/>
              <a:p>
                <a:r>
                  <a:rPr lang="en-US" sz="2800" dirty="0">
                    <a:solidFill>
                      <a:schemeClr val="bg1"/>
                    </a:solidFill>
                  </a:rPr>
                  <a:t>&lt;A&gt;&lt;B&gt;&lt;C&gt;</a:t>
                </a:r>
              </a:p>
            </p:txBody>
          </p:sp>
        </p:grpSp>
      </p:grpSp>
      <p:grpSp>
        <p:nvGrpSpPr>
          <p:cNvPr id="37" name="Group 36">
            <a:extLst>
              <a:ext uri="{FF2B5EF4-FFF2-40B4-BE49-F238E27FC236}">
                <a16:creationId xmlns:a16="http://schemas.microsoft.com/office/drawing/2014/main" id="{2776AC74-D655-5B94-FFD5-4C05A8A353B1}"/>
              </a:ext>
            </a:extLst>
          </p:cNvPr>
          <p:cNvGrpSpPr/>
          <p:nvPr/>
        </p:nvGrpSpPr>
        <p:grpSpPr>
          <a:xfrm>
            <a:off x="1431693" y="417683"/>
            <a:ext cx="6408679" cy="6163407"/>
            <a:chOff x="1431693" y="417683"/>
            <a:chExt cx="6408679" cy="6163407"/>
          </a:xfrm>
        </p:grpSpPr>
        <p:sp>
          <p:nvSpPr>
            <p:cNvPr id="19" name="Can 18">
              <a:extLst>
                <a:ext uri="{FF2B5EF4-FFF2-40B4-BE49-F238E27FC236}">
                  <a16:creationId xmlns:a16="http://schemas.microsoft.com/office/drawing/2014/main" id="{AB16A1EC-C883-FF0A-6F3D-E5A3B26AE492}"/>
                </a:ext>
              </a:extLst>
            </p:cNvPr>
            <p:cNvSpPr/>
            <p:nvPr/>
          </p:nvSpPr>
          <p:spPr>
            <a:xfrm>
              <a:off x="1431693" y="417683"/>
              <a:ext cx="3159642" cy="6163407"/>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1C0EF6B-50CD-D701-2C6B-A486A1CBC3BD}"/>
                </a:ext>
              </a:extLst>
            </p:cNvPr>
            <p:cNvSpPr txBox="1"/>
            <p:nvPr/>
          </p:nvSpPr>
          <p:spPr>
            <a:xfrm>
              <a:off x="1582472" y="588331"/>
              <a:ext cx="2858090" cy="523220"/>
            </a:xfrm>
            <a:prstGeom prst="rect">
              <a:avLst/>
            </a:prstGeom>
            <a:noFill/>
          </p:spPr>
          <p:txBody>
            <a:bodyPr wrap="none" rtlCol="0">
              <a:spAutoFit/>
            </a:bodyPr>
            <a:lstStyle/>
            <a:p>
              <a:pPr algn="ctr"/>
              <a:r>
                <a:rPr lang="en-US" sz="2800" dirty="0"/>
                <a:t>My Private Index</a:t>
              </a:r>
            </a:p>
          </p:txBody>
        </p:sp>
        <p:sp>
          <p:nvSpPr>
            <p:cNvPr id="21" name="TextBox 20">
              <a:extLst>
                <a:ext uri="{FF2B5EF4-FFF2-40B4-BE49-F238E27FC236}">
                  <a16:creationId xmlns:a16="http://schemas.microsoft.com/office/drawing/2014/main" id="{5120928A-2669-7564-7FA2-C29E60437663}"/>
                </a:ext>
              </a:extLst>
            </p:cNvPr>
            <p:cNvSpPr txBox="1"/>
            <p:nvPr/>
          </p:nvSpPr>
          <p:spPr>
            <a:xfrm>
              <a:off x="2546794" y="1171406"/>
              <a:ext cx="920445" cy="5136342"/>
            </a:xfrm>
            <a:prstGeom prst="rect">
              <a:avLst/>
            </a:prstGeom>
            <a:noFill/>
          </p:spPr>
          <p:txBody>
            <a:bodyPr wrap="none" rtlCol="0">
              <a:spAutoFit/>
            </a:bodyPr>
            <a:lstStyle/>
            <a:p>
              <a:pPr algn="ctr">
                <a:lnSpc>
                  <a:spcPct val="200000"/>
                </a:lnSpc>
              </a:pPr>
              <a:r>
                <a:rPr lang="en-US" sz="2800" dirty="0"/>
                <a:t>&lt;A&gt;</a:t>
              </a:r>
            </a:p>
            <a:p>
              <a:pPr algn="ctr">
                <a:lnSpc>
                  <a:spcPct val="200000"/>
                </a:lnSpc>
              </a:pPr>
              <a:r>
                <a:rPr lang="en-US" sz="2800" dirty="0"/>
                <a:t>&lt;B&gt;</a:t>
              </a:r>
            </a:p>
            <a:p>
              <a:pPr algn="ctr">
                <a:lnSpc>
                  <a:spcPct val="200000"/>
                </a:lnSpc>
              </a:pPr>
              <a:r>
                <a:rPr lang="en-US" sz="2800" dirty="0"/>
                <a:t>&lt;C&gt;</a:t>
              </a:r>
            </a:p>
            <a:p>
              <a:pPr algn="ctr">
                <a:lnSpc>
                  <a:spcPct val="200000"/>
                </a:lnSpc>
              </a:pPr>
              <a:r>
                <a:rPr lang="en-US" sz="2800" dirty="0"/>
                <a:t>&lt;X&gt;</a:t>
              </a:r>
            </a:p>
            <a:p>
              <a:pPr algn="ctr">
                <a:lnSpc>
                  <a:spcPct val="200000"/>
                </a:lnSpc>
              </a:pPr>
              <a:r>
                <a:rPr lang="en-US" sz="2800" dirty="0"/>
                <a:t>&lt;Y&gt;</a:t>
              </a:r>
            </a:p>
            <a:p>
              <a:pPr algn="ctr">
                <a:lnSpc>
                  <a:spcPct val="200000"/>
                </a:lnSpc>
              </a:pPr>
              <a:r>
                <a:rPr lang="en-US" sz="2800" dirty="0"/>
                <a:t>&lt;Z&gt;</a:t>
              </a:r>
            </a:p>
          </p:txBody>
        </p:sp>
        <p:cxnSp>
          <p:nvCxnSpPr>
            <p:cNvPr id="22" name="Straight Arrow Connector 21">
              <a:extLst>
                <a:ext uri="{FF2B5EF4-FFF2-40B4-BE49-F238E27FC236}">
                  <a16:creationId xmlns:a16="http://schemas.microsoft.com/office/drawing/2014/main" id="{657D8AB4-9744-1082-3497-49D1067BAAE6}"/>
                </a:ext>
              </a:extLst>
            </p:cNvPr>
            <p:cNvCxnSpPr>
              <a:cxnSpLocks/>
              <a:endCxn id="11" idx="2"/>
            </p:cNvCxnSpPr>
            <p:nvPr/>
          </p:nvCxnSpPr>
          <p:spPr>
            <a:xfrm>
              <a:off x="3467239" y="1763486"/>
              <a:ext cx="4373133" cy="174455"/>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BBC152A-DBAD-31DC-E9F4-3415CA2D1370}"/>
                </a:ext>
              </a:extLst>
            </p:cNvPr>
            <p:cNvCxnSpPr>
              <a:cxnSpLocks/>
              <a:endCxn id="11" idx="2"/>
            </p:cNvCxnSpPr>
            <p:nvPr/>
          </p:nvCxnSpPr>
          <p:spPr>
            <a:xfrm flipV="1">
              <a:off x="3467238" y="1937941"/>
              <a:ext cx="4373134" cy="65056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C824808A-64F1-1C18-090D-DA06DD698369}"/>
                </a:ext>
              </a:extLst>
            </p:cNvPr>
            <p:cNvCxnSpPr>
              <a:cxnSpLocks/>
              <a:endCxn id="11" idx="2"/>
            </p:cNvCxnSpPr>
            <p:nvPr/>
          </p:nvCxnSpPr>
          <p:spPr>
            <a:xfrm flipV="1">
              <a:off x="3464825" y="1937941"/>
              <a:ext cx="4375547" cy="1508801"/>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D47107A9-4063-8C9D-4137-C8F60E79C5F1}"/>
                </a:ext>
              </a:extLst>
            </p:cNvPr>
            <p:cNvCxnSpPr>
              <a:cxnSpLocks/>
              <a:endCxn id="15" idx="2"/>
            </p:cNvCxnSpPr>
            <p:nvPr/>
          </p:nvCxnSpPr>
          <p:spPr>
            <a:xfrm>
              <a:off x="3491218" y="4292741"/>
              <a:ext cx="4349154" cy="812774"/>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715A7E59-E2D7-D800-DD71-C4CBEF5E30EB}"/>
                </a:ext>
              </a:extLst>
            </p:cNvPr>
            <p:cNvCxnSpPr>
              <a:cxnSpLocks/>
              <a:endCxn id="15" idx="2"/>
            </p:cNvCxnSpPr>
            <p:nvPr/>
          </p:nvCxnSpPr>
          <p:spPr>
            <a:xfrm>
              <a:off x="3491218" y="5105515"/>
              <a:ext cx="4349154" cy="0"/>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78123AC-73D7-88BE-1837-65E458D8D380}"/>
                </a:ext>
              </a:extLst>
            </p:cNvPr>
            <p:cNvCxnSpPr>
              <a:cxnSpLocks/>
              <a:endCxn id="15" idx="2"/>
            </p:cNvCxnSpPr>
            <p:nvPr/>
          </p:nvCxnSpPr>
          <p:spPr>
            <a:xfrm flipV="1">
              <a:off x="3491218" y="5105515"/>
              <a:ext cx="4349154" cy="890223"/>
            </a:xfrm>
            <a:prstGeom prst="straightConnector1">
              <a:avLst/>
            </a:prstGeom>
            <a:ln w="762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69260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06917-E652-AF0B-BBFE-0443F61B030C}"/>
              </a:ext>
            </a:extLst>
          </p:cNvPr>
          <p:cNvSpPr>
            <a:spLocks noGrp="1"/>
          </p:cNvSpPr>
          <p:nvPr>
            <p:ph type="title"/>
          </p:nvPr>
        </p:nvSpPr>
        <p:spPr>
          <a:xfrm>
            <a:off x="917167" y="2709775"/>
            <a:ext cx="10357666" cy="1438450"/>
          </a:xfrm>
        </p:spPr>
        <p:txBody>
          <a:bodyPr/>
          <a:lstStyle/>
          <a:p>
            <a:pPr algn="ctr"/>
            <a:r>
              <a:rPr lang="en-US" dirty="0"/>
              <a:t>The search Index May Not work for real-Time Data</a:t>
            </a:r>
          </a:p>
        </p:txBody>
      </p:sp>
    </p:spTree>
    <p:extLst>
      <p:ext uri="{BB962C8B-B14F-4D97-AF65-F5344CB8AC3E}">
        <p14:creationId xmlns:p14="http://schemas.microsoft.com/office/powerpoint/2010/main" val="39780920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A5B5A-D81A-33F1-53E4-F971FE159086}"/>
              </a:ext>
            </a:extLst>
          </p:cNvPr>
          <p:cNvSpPr>
            <a:spLocks noGrp="1"/>
          </p:cNvSpPr>
          <p:nvPr>
            <p:ph type="title"/>
          </p:nvPr>
        </p:nvSpPr>
        <p:spPr/>
        <p:txBody>
          <a:bodyPr/>
          <a:lstStyle/>
          <a:p>
            <a:pPr algn="ctr"/>
            <a:r>
              <a:rPr lang="en-US" dirty="0"/>
              <a:t>An index could get overloaded with Updates/Spam</a:t>
            </a:r>
          </a:p>
        </p:txBody>
      </p:sp>
      <p:pic>
        <p:nvPicPr>
          <p:cNvPr id="6" name="Picture 2" descr="How do I get an email address with my company name in it? | QCF">
            <a:extLst>
              <a:ext uri="{FF2B5EF4-FFF2-40B4-BE49-F238E27FC236}">
                <a16:creationId xmlns:a16="http://schemas.microsoft.com/office/drawing/2014/main" id="{8CBA69E2-14B8-1CD6-54F2-97B936B923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8904" y="2301785"/>
            <a:ext cx="7954191" cy="397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112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CCE5-BCA1-D332-EBB9-809CDAB01B20}"/>
              </a:ext>
            </a:extLst>
          </p:cNvPr>
          <p:cNvSpPr>
            <a:spLocks noGrp="1"/>
          </p:cNvSpPr>
          <p:nvPr>
            <p:ph type="title"/>
          </p:nvPr>
        </p:nvSpPr>
        <p:spPr/>
        <p:txBody>
          <a:bodyPr/>
          <a:lstStyle/>
          <a:p>
            <a:pPr algn="ctr"/>
            <a:r>
              <a:rPr lang="en-US" dirty="0"/>
              <a:t>Doesn’t Respect Caching Preferences</a:t>
            </a:r>
          </a:p>
        </p:txBody>
      </p:sp>
      <p:sp>
        <p:nvSpPr>
          <p:cNvPr id="6" name="Can 5">
            <a:extLst>
              <a:ext uri="{FF2B5EF4-FFF2-40B4-BE49-F238E27FC236}">
                <a16:creationId xmlns:a16="http://schemas.microsoft.com/office/drawing/2014/main" id="{C0DDDDBD-9DD1-BE7D-350B-CCF0EED905AF}"/>
              </a:ext>
            </a:extLst>
          </p:cNvPr>
          <p:cNvSpPr/>
          <p:nvPr/>
        </p:nvSpPr>
        <p:spPr>
          <a:xfrm>
            <a:off x="808661" y="3298370"/>
            <a:ext cx="5204439" cy="29511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FB5D987-8814-1BF4-DAD2-409BBFF07602}"/>
              </a:ext>
            </a:extLst>
          </p:cNvPr>
          <p:cNvSpPr txBox="1"/>
          <p:nvPr/>
        </p:nvSpPr>
        <p:spPr>
          <a:xfrm>
            <a:off x="2322767" y="3424336"/>
            <a:ext cx="2219700" cy="622213"/>
          </a:xfrm>
          <a:prstGeom prst="rect">
            <a:avLst/>
          </a:prstGeom>
          <a:noFill/>
        </p:spPr>
        <p:txBody>
          <a:bodyPr wrap="none" rtlCol="0">
            <a:spAutoFit/>
          </a:bodyPr>
          <a:lstStyle/>
          <a:p>
            <a:pPr algn="ctr"/>
            <a:r>
              <a:rPr lang="en-US" sz="2800" dirty="0"/>
              <a:t>My Private Index</a:t>
            </a:r>
          </a:p>
        </p:txBody>
      </p:sp>
      <p:sp>
        <p:nvSpPr>
          <p:cNvPr id="8" name="Folded Corner 7">
            <a:extLst>
              <a:ext uri="{FF2B5EF4-FFF2-40B4-BE49-F238E27FC236}">
                <a16:creationId xmlns:a16="http://schemas.microsoft.com/office/drawing/2014/main" id="{8212571B-A39B-B2A2-FF6D-7503D8F7E6F3}"/>
              </a:ext>
            </a:extLst>
          </p:cNvPr>
          <p:cNvSpPr/>
          <p:nvPr/>
        </p:nvSpPr>
        <p:spPr>
          <a:xfrm rot="10800000">
            <a:off x="3463657" y="4161794"/>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AD8AEB2D-706A-4B51-0610-967B0F7D36B8}"/>
              </a:ext>
            </a:extLst>
          </p:cNvPr>
          <p:cNvSpPr txBox="1"/>
          <p:nvPr/>
        </p:nvSpPr>
        <p:spPr>
          <a:xfrm>
            <a:off x="3463656" y="5036875"/>
            <a:ext cx="2271776" cy="523220"/>
          </a:xfrm>
          <a:prstGeom prst="rect">
            <a:avLst/>
          </a:prstGeom>
          <a:noFill/>
        </p:spPr>
        <p:txBody>
          <a:bodyPr wrap="none" rtlCol="0">
            <a:spAutoFit/>
          </a:bodyPr>
          <a:lstStyle/>
          <a:p>
            <a:r>
              <a:rPr lang="en-US" sz="2800" dirty="0">
                <a:solidFill>
                  <a:schemeClr val="bg1"/>
                </a:solidFill>
              </a:rPr>
              <a:t>&lt;X&gt;&lt;Y&gt;&lt;Z&gt;</a:t>
            </a:r>
          </a:p>
        </p:txBody>
      </p:sp>
      <p:sp>
        <p:nvSpPr>
          <p:cNvPr id="10" name="Folded Corner 9">
            <a:extLst>
              <a:ext uri="{FF2B5EF4-FFF2-40B4-BE49-F238E27FC236}">
                <a16:creationId xmlns:a16="http://schemas.microsoft.com/office/drawing/2014/main" id="{E47383A9-1DB2-A64B-8D98-BE906916C78A}"/>
              </a:ext>
            </a:extLst>
          </p:cNvPr>
          <p:cNvSpPr/>
          <p:nvPr/>
        </p:nvSpPr>
        <p:spPr>
          <a:xfrm rot="10800000">
            <a:off x="1000793" y="4172947"/>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BCFD7FD2-A7FC-EB3A-3AF5-8D15233A7EFE}"/>
              </a:ext>
            </a:extLst>
          </p:cNvPr>
          <p:cNvSpPr txBox="1"/>
          <p:nvPr/>
        </p:nvSpPr>
        <p:spPr>
          <a:xfrm>
            <a:off x="1000792" y="5048028"/>
            <a:ext cx="2356735" cy="453342"/>
          </a:xfrm>
          <a:prstGeom prst="rect">
            <a:avLst/>
          </a:prstGeom>
          <a:noFill/>
        </p:spPr>
        <p:txBody>
          <a:bodyPr wrap="none" rtlCol="0">
            <a:spAutoFit/>
          </a:bodyPr>
          <a:lstStyle/>
          <a:p>
            <a:r>
              <a:rPr lang="en-US" sz="2800" dirty="0">
                <a:solidFill>
                  <a:schemeClr val="bg1"/>
                </a:solidFill>
              </a:rPr>
              <a:t>&lt;A&gt;&lt;B&gt;&lt;C&gt;</a:t>
            </a:r>
          </a:p>
        </p:txBody>
      </p:sp>
      <p:sp>
        <p:nvSpPr>
          <p:cNvPr id="12" name="Can 11">
            <a:extLst>
              <a:ext uri="{FF2B5EF4-FFF2-40B4-BE49-F238E27FC236}">
                <a16:creationId xmlns:a16="http://schemas.microsoft.com/office/drawing/2014/main" id="{96877B0A-B164-9B44-8947-35B1447FE289}"/>
              </a:ext>
            </a:extLst>
          </p:cNvPr>
          <p:cNvSpPr/>
          <p:nvPr/>
        </p:nvSpPr>
        <p:spPr>
          <a:xfrm>
            <a:off x="6205232" y="3298370"/>
            <a:ext cx="5204439" cy="295115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19D08BB6-990C-9474-B74E-AE6829D3DCED}"/>
              </a:ext>
            </a:extLst>
          </p:cNvPr>
          <p:cNvSpPr txBox="1"/>
          <p:nvPr/>
        </p:nvSpPr>
        <p:spPr>
          <a:xfrm>
            <a:off x="7719338" y="3424336"/>
            <a:ext cx="2219700" cy="622213"/>
          </a:xfrm>
          <a:prstGeom prst="rect">
            <a:avLst/>
          </a:prstGeom>
          <a:noFill/>
        </p:spPr>
        <p:txBody>
          <a:bodyPr wrap="none" rtlCol="0">
            <a:spAutoFit/>
          </a:bodyPr>
          <a:lstStyle/>
          <a:p>
            <a:pPr algn="ctr"/>
            <a:r>
              <a:rPr lang="en-US" sz="2800" dirty="0"/>
              <a:t>My Private Index</a:t>
            </a:r>
          </a:p>
        </p:txBody>
      </p:sp>
      <p:sp>
        <p:nvSpPr>
          <p:cNvPr id="14" name="Folded Corner 13">
            <a:extLst>
              <a:ext uri="{FF2B5EF4-FFF2-40B4-BE49-F238E27FC236}">
                <a16:creationId xmlns:a16="http://schemas.microsoft.com/office/drawing/2014/main" id="{ACA22ADB-17F0-C479-99F4-AA8FAE6AC60C}"/>
              </a:ext>
            </a:extLst>
          </p:cNvPr>
          <p:cNvSpPr/>
          <p:nvPr/>
        </p:nvSpPr>
        <p:spPr>
          <a:xfrm rot="10800000">
            <a:off x="8860228" y="4161794"/>
            <a:ext cx="2330605" cy="1486938"/>
          </a:xfrm>
          <a:prstGeom prst="foldedCorner">
            <a:avLst>
              <a:gd name="adj" fmla="val 50000"/>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2BFEAFB-2AD8-0CA6-1CCF-4958D1C1A4CE}"/>
              </a:ext>
            </a:extLst>
          </p:cNvPr>
          <p:cNvSpPr txBox="1"/>
          <p:nvPr/>
        </p:nvSpPr>
        <p:spPr>
          <a:xfrm>
            <a:off x="8860227" y="5036875"/>
            <a:ext cx="2393604" cy="523220"/>
          </a:xfrm>
          <a:prstGeom prst="rect">
            <a:avLst/>
          </a:prstGeom>
          <a:noFill/>
        </p:spPr>
        <p:txBody>
          <a:bodyPr wrap="none" rtlCol="0">
            <a:spAutoFit/>
          </a:bodyPr>
          <a:lstStyle/>
          <a:p>
            <a:r>
              <a:rPr lang="en-US" sz="2800" dirty="0">
                <a:solidFill>
                  <a:schemeClr val="bg1"/>
                </a:solidFill>
              </a:rPr>
              <a:t>&lt;L&gt;&lt;M&gt;&lt;N&gt;</a:t>
            </a:r>
          </a:p>
        </p:txBody>
      </p:sp>
      <p:sp>
        <p:nvSpPr>
          <p:cNvPr id="16" name="Folded Corner 15">
            <a:extLst>
              <a:ext uri="{FF2B5EF4-FFF2-40B4-BE49-F238E27FC236}">
                <a16:creationId xmlns:a16="http://schemas.microsoft.com/office/drawing/2014/main" id="{07BF095E-7DCF-1143-F3BC-4103B8746D8F}"/>
              </a:ext>
            </a:extLst>
          </p:cNvPr>
          <p:cNvSpPr/>
          <p:nvPr/>
        </p:nvSpPr>
        <p:spPr>
          <a:xfrm rot="10800000">
            <a:off x="6397364" y="4172947"/>
            <a:ext cx="2330605" cy="1486938"/>
          </a:xfrm>
          <a:prstGeom prst="foldedCorner">
            <a:avLst>
              <a:gd name="adj" fmla="val 50000"/>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8F8A7F6-BE37-F763-10DD-483B26B3B2C1}"/>
              </a:ext>
            </a:extLst>
          </p:cNvPr>
          <p:cNvSpPr txBox="1"/>
          <p:nvPr/>
        </p:nvSpPr>
        <p:spPr>
          <a:xfrm>
            <a:off x="6397363" y="5048028"/>
            <a:ext cx="2113079" cy="523220"/>
          </a:xfrm>
          <a:prstGeom prst="rect">
            <a:avLst/>
          </a:prstGeom>
          <a:noFill/>
        </p:spPr>
        <p:txBody>
          <a:bodyPr wrap="none" rtlCol="0">
            <a:spAutoFit/>
          </a:bodyPr>
          <a:lstStyle/>
          <a:p>
            <a:r>
              <a:rPr lang="en-US" sz="2800" dirty="0">
                <a:solidFill>
                  <a:schemeClr val="bg1"/>
                </a:solidFill>
              </a:rPr>
              <a:t>&lt;I&gt;&lt;J&gt;&lt;K&gt;</a:t>
            </a:r>
          </a:p>
        </p:txBody>
      </p:sp>
      <p:sp>
        <p:nvSpPr>
          <p:cNvPr id="18" name="Oval 17">
            <a:extLst>
              <a:ext uri="{FF2B5EF4-FFF2-40B4-BE49-F238E27FC236}">
                <a16:creationId xmlns:a16="http://schemas.microsoft.com/office/drawing/2014/main" id="{B7D9EF73-760B-6B47-B873-21D74A6FC1C9}"/>
              </a:ext>
            </a:extLst>
          </p:cNvPr>
          <p:cNvSpPr/>
          <p:nvPr/>
        </p:nvSpPr>
        <p:spPr>
          <a:xfrm>
            <a:off x="808661" y="3918856"/>
            <a:ext cx="10601010" cy="2181497"/>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577C4AC-06A6-21BD-D237-F201173269C6}"/>
              </a:ext>
            </a:extLst>
          </p:cNvPr>
          <p:cNvSpPr txBox="1"/>
          <p:nvPr/>
        </p:nvSpPr>
        <p:spPr>
          <a:xfrm>
            <a:off x="4901794" y="2599220"/>
            <a:ext cx="2388411" cy="523220"/>
          </a:xfrm>
          <a:prstGeom prst="rect">
            <a:avLst/>
          </a:prstGeom>
          <a:noFill/>
        </p:spPr>
        <p:txBody>
          <a:bodyPr wrap="none" rtlCol="0">
            <a:spAutoFit/>
          </a:bodyPr>
          <a:lstStyle/>
          <a:p>
            <a:pPr algn="ctr"/>
            <a:r>
              <a:rPr lang="en-US" sz="2800" b="1" dirty="0">
                <a:solidFill>
                  <a:srgbClr val="FF0000"/>
                </a:solidFill>
              </a:rPr>
              <a:t>Cached Data</a:t>
            </a:r>
          </a:p>
        </p:txBody>
      </p:sp>
    </p:spTree>
    <p:extLst>
      <p:ext uri="{BB962C8B-B14F-4D97-AF65-F5344CB8AC3E}">
        <p14:creationId xmlns:p14="http://schemas.microsoft.com/office/powerpoint/2010/main" val="4229638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CCCE5-BCA1-D332-EBB9-809CDAB01B20}"/>
              </a:ext>
            </a:extLst>
          </p:cNvPr>
          <p:cNvSpPr>
            <a:spLocks noGrp="1"/>
          </p:cNvSpPr>
          <p:nvPr>
            <p:ph type="title"/>
          </p:nvPr>
        </p:nvSpPr>
        <p:spPr/>
        <p:txBody>
          <a:bodyPr/>
          <a:lstStyle/>
          <a:p>
            <a:pPr algn="ctr"/>
            <a:r>
              <a:rPr lang="en-US" dirty="0"/>
              <a:t>Doesn’t Respect Caching Preferences</a:t>
            </a:r>
          </a:p>
        </p:txBody>
      </p:sp>
      <p:sp>
        <p:nvSpPr>
          <p:cNvPr id="19" name="Rectangle 18">
            <a:extLst>
              <a:ext uri="{FF2B5EF4-FFF2-40B4-BE49-F238E27FC236}">
                <a16:creationId xmlns:a16="http://schemas.microsoft.com/office/drawing/2014/main" id="{2A1DCEC1-B53B-C2E1-26F1-23E0644E5698}"/>
              </a:ext>
            </a:extLst>
          </p:cNvPr>
          <p:cNvSpPr/>
          <p:nvPr/>
        </p:nvSpPr>
        <p:spPr>
          <a:xfrm>
            <a:off x="4481580" y="2313587"/>
            <a:ext cx="2680571" cy="106158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olded Corner 19">
            <a:extLst>
              <a:ext uri="{FF2B5EF4-FFF2-40B4-BE49-F238E27FC236}">
                <a16:creationId xmlns:a16="http://schemas.microsoft.com/office/drawing/2014/main" id="{6E4EB95E-7A33-C3A0-72B8-C6F93B28B555}"/>
              </a:ext>
            </a:extLst>
          </p:cNvPr>
          <p:cNvSpPr/>
          <p:nvPr/>
        </p:nvSpPr>
        <p:spPr>
          <a:xfrm rot="10800000">
            <a:off x="4550626" y="2398128"/>
            <a:ext cx="1365335" cy="889348"/>
          </a:xfrm>
          <a:prstGeom prst="foldedCorner">
            <a:avLst>
              <a:gd name="adj" fmla="val 5000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93D2BC73-C5B5-1B51-4EF0-8C2BB56556D4}"/>
              </a:ext>
            </a:extLst>
          </p:cNvPr>
          <p:cNvSpPr txBox="1"/>
          <p:nvPr/>
        </p:nvSpPr>
        <p:spPr>
          <a:xfrm>
            <a:off x="4841455" y="2846037"/>
            <a:ext cx="783676" cy="369332"/>
          </a:xfrm>
          <a:prstGeom prst="rect">
            <a:avLst/>
          </a:prstGeom>
          <a:noFill/>
        </p:spPr>
        <p:txBody>
          <a:bodyPr wrap="none" rtlCol="0">
            <a:spAutoFit/>
          </a:bodyPr>
          <a:lstStyle/>
          <a:p>
            <a:r>
              <a:rPr lang="en-US" dirty="0"/>
              <a:t>1 Pod</a:t>
            </a:r>
          </a:p>
        </p:txBody>
      </p:sp>
      <p:sp>
        <p:nvSpPr>
          <p:cNvPr id="22" name="TextBox 21">
            <a:extLst>
              <a:ext uri="{FF2B5EF4-FFF2-40B4-BE49-F238E27FC236}">
                <a16:creationId xmlns:a16="http://schemas.microsoft.com/office/drawing/2014/main" id="{77DA0390-1C53-28BB-8990-1E084E18869B}"/>
              </a:ext>
            </a:extLst>
          </p:cNvPr>
          <p:cNvSpPr txBox="1"/>
          <p:nvPr/>
        </p:nvSpPr>
        <p:spPr>
          <a:xfrm>
            <a:off x="5997506" y="2673805"/>
            <a:ext cx="1046056" cy="369332"/>
          </a:xfrm>
          <a:prstGeom prst="rect">
            <a:avLst/>
          </a:prstGeom>
          <a:solidFill>
            <a:schemeClr val="bg1"/>
          </a:solidFill>
          <a:ln>
            <a:solidFill>
              <a:schemeClr val="tx1"/>
            </a:solidFill>
          </a:ln>
        </p:spPr>
        <p:txBody>
          <a:bodyPr wrap="none" rtlCol="0">
            <a:spAutoFit/>
          </a:bodyPr>
          <a:lstStyle/>
          <a:p>
            <a:r>
              <a:rPr lang="en-US" dirty="0"/>
              <a:t>SPARQL</a:t>
            </a:r>
          </a:p>
        </p:txBody>
      </p:sp>
      <p:pic>
        <p:nvPicPr>
          <p:cNvPr id="24" name="Picture 23">
            <a:extLst>
              <a:ext uri="{FF2B5EF4-FFF2-40B4-BE49-F238E27FC236}">
                <a16:creationId xmlns:a16="http://schemas.microsoft.com/office/drawing/2014/main" id="{C5E7D9C1-C8CB-982A-603C-F6C54756A2B2}"/>
              </a:ext>
            </a:extLst>
          </p:cNvPr>
          <p:cNvPicPr>
            <a:picLocks noChangeAspect="1"/>
          </p:cNvPicPr>
          <p:nvPr/>
        </p:nvPicPr>
        <p:blipFill>
          <a:blip r:embed="rId3"/>
          <a:stretch>
            <a:fillRect/>
          </a:stretch>
        </p:blipFill>
        <p:spPr>
          <a:xfrm>
            <a:off x="647912" y="4407983"/>
            <a:ext cx="10896176" cy="1572221"/>
          </a:xfrm>
          <a:prstGeom prst="rect">
            <a:avLst/>
          </a:prstGeom>
        </p:spPr>
      </p:pic>
      <p:cxnSp>
        <p:nvCxnSpPr>
          <p:cNvPr id="25" name="Straight Arrow Connector 24">
            <a:extLst>
              <a:ext uri="{FF2B5EF4-FFF2-40B4-BE49-F238E27FC236}">
                <a16:creationId xmlns:a16="http://schemas.microsoft.com/office/drawing/2014/main" id="{3193F61A-C1CA-7541-A7F3-39809A96E1DB}"/>
              </a:ext>
            </a:extLst>
          </p:cNvPr>
          <p:cNvCxnSpPr>
            <a:cxnSpLocks/>
          </p:cNvCxnSpPr>
          <p:nvPr/>
        </p:nvCxnSpPr>
        <p:spPr>
          <a:xfrm>
            <a:off x="9431383" y="3043137"/>
            <a:ext cx="1056064" cy="136484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500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D50D-D4ED-6719-3929-4BDA661A50D2}"/>
              </a:ext>
            </a:extLst>
          </p:cNvPr>
          <p:cNvSpPr>
            <a:spLocks noGrp="1"/>
          </p:cNvSpPr>
          <p:nvPr>
            <p:ph type="ctrTitle"/>
          </p:nvPr>
        </p:nvSpPr>
        <p:spPr>
          <a:xfrm>
            <a:off x="1509833" y="1812069"/>
            <a:ext cx="8959241" cy="3233862"/>
          </a:xfrm>
        </p:spPr>
        <p:txBody>
          <a:bodyPr>
            <a:normAutofit fontScale="90000"/>
          </a:bodyPr>
          <a:lstStyle/>
          <a:p>
            <a:r>
              <a:rPr lang="en-US" dirty="0"/>
              <a:t>Searcher Centric Search isn’t the </a:t>
            </a:r>
            <a:r>
              <a:rPr lang="en-US" b="1" u="sng" dirty="0"/>
              <a:t>Only</a:t>
            </a:r>
            <a:r>
              <a:rPr lang="en-US" dirty="0"/>
              <a:t> Solution, but it should be the </a:t>
            </a:r>
            <a:r>
              <a:rPr lang="en-US" b="1" u="sng" dirty="0"/>
              <a:t>Primary</a:t>
            </a:r>
            <a:r>
              <a:rPr lang="en-US" dirty="0"/>
              <a:t> solution</a:t>
            </a:r>
          </a:p>
        </p:txBody>
      </p:sp>
    </p:spTree>
    <p:extLst>
      <p:ext uri="{BB962C8B-B14F-4D97-AF65-F5344CB8AC3E}">
        <p14:creationId xmlns:p14="http://schemas.microsoft.com/office/powerpoint/2010/main" val="34547095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32A26-7AFF-CAEE-4FB5-2CC8B73F1EB5}"/>
              </a:ext>
            </a:extLst>
          </p:cNvPr>
          <p:cNvSpPr>
            <a:spLocks noGrp="1"/>
          </p:cNvSpPr>
          <p:nvPr>
            <p:ph type="title"/>
          </p:nvPr>
        </p:nvSpPr>
        <p:spPr/>
        <p:txBody>
          <a:bodyPr/>
          <a:lstStyle/>
          <a:p>
            <a:pPr algn="ctr"/>
            <a:r>
              <a:rPr lang="en-US" dirty="0"/>
              <a:t>There’s No Way For you to Contact Me</a:t>
            </a:r>
          </a:p>
        </p:txBody>
      </p:sp>
      <p:sp>
        <p:nvSpPr>
          <p:cNvPr id="7" name="Rectangle 6">
            <a:extLst>
              <a:ext uri="{FF2B5EF4-FFF2-40B4-BE49-F238E27FC236}">
                <a16:creationId xmlns:a16="http://schemas.microsoft.com/office/drawing/2014/main" id="{B74E973B-DBEA-E3EE-B85A-CAF6EC8B75E4}"/>
              </a:ext>
            </a:extLst>
          </p:cNvPr>
          <p:cNvSpPr/>
          <p:nvPr/>
        </p:nvSpPr>
        <p:spPr>
          <a:xfrm>
            <a:off x="2576126" y="3429000"/>
            <a:ext cx="7039748" cy="1107996"/>
          </a:xfrm>
          <a:prstGeom prst="rect">
            <a:avLst/>
          </a:prstGeom>
          <a:noFill/>
        </p:spPr>
        <p:txBody>
          <a:bodyPr wrap="none" lIns="91440" tIns="45720" rIns="91440" bIns="45720">
            <a:spAutoFit/>
          </a:bodyPr>
          <a:lstStyle/>
          <a:p>
            <a:pPr algn="ctr"/>
            <a:r>
              <a:rPr lang="en-US" sz="66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jackson@o.team</a:t>
            </a:r>
            <a:endParaRPr lang="en-US" sz="6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39064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A2C25A0-F61A-A14E-2DD3-FB49396CF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998" y="1776249"/>
            <a:ext cx="4309808" cy="8305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1462E75-54E9-0672-75B1-291E4ACF15FF}"/>
              </a:ext>
            </a:extLst>
          </p:cNvPr>
          <p:cNvPicPr>
            <a:picLocks noChangeAspect="1"/>
          </p:cNvPicPr>
          <p:nvPr/>
        </p:nvPicPr>
        <p:blipFill>
          <a:blip r:embed="rId4"/>
          <a:stretch>
            <a:fillRect/>
          </a:stretch>
        </p:blipFill>
        <p:spPr>
          <a:xfrm>
            <a:off x="1722743" y="3321496"/>
            <a:ext cx="2227741" cy="2545990"/>
          </a:xfrm>
          <a:prstGeom prst="rect">
            <a:avLst/>
          </a:prstGeom>
        </p:spPr>
      </p:pic>
      <p:sp>
        <p:nvSpPr>
          <p:cNvPr id="7" name="Title 1">
            <a:extLst>
              <a:ext uri="{FF2B5EF4-FFF2-40B4-BE49-F238E27FC236}">
                <a16:creationId xmlns:a16="http://schemas.microsoft.com/office/drawing/2014/main" id="{4FAB3465-44D3-AAB8-A347-6BFCF5CF57F1}"/>
              </a:ext>
            </a:extLst>
          </p:cNvPr>
          <p:cNvSpPr>
            <a:spLocks noGrp="1"/>
          </p:cNvSpPr>
          <p:nvPr>
            <p:ph type="title"/>
          </p:nvPr>
        </p:nvSpPr>
        <p:spPr>
          <a:xfrm>
            <a:off x="5293342" y="2890901"/>
            <a:ext cx="1605316" cy="1176500"/>
          </a:xfrm>
        </p:spPr>
        <p:txBody>
          <a:bodyPr>
            <a:normAutofit fontScale="90000"/>
          </a:bodyPr>
          <a:lstStyle/>
          <a:p>
            <a:pPr algn="ctr">
              <a:lnSpc>
                <a:spcPct val="150000"/>
              </a:lnSpc>
            </a:pPr>
            <a:r>
              <a:rPr lang="en-US" sz="5400" b="1" dirty="0"/>
              <a:t>VS</a:t>
            </a:r>
          </a:p>
        </p:txBody>
      </p:sp>
      <p:pic>
        <p:nvPicPr>
          <p:cNvPr id="1028" name="Picture 4" descr="IMDb - Wikipedia">
            <a:extLst>
              <a:ext uri="{FF2B5EF4-FFF2-40B4-BE49-F238E27FC236}">
                <a16:creationId xmlns:a16="http://schemas.microsoft.com/office/drawing/2014/main" id="{64CCA89F-FD39-0048-A6E3-AAD3F838A3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7238" y="3964630"/>
            <a:ext cx="3412359" cy="17221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WhatsApp Logo PNG Images Free DOWNLOAD | By Freepnglogos.com | App logo,  Whatsapp message, Logo icons">
            <a:extLst>
              <a:ext uri="{FF2B5EF4-FFF2-40B4-BE49-F238E27FC236}">
                <a16:creationId xmlns:a16="http://schemas.microsoft.com/office/drawing/2014/main" id="{4D034467-0F2C-F2C9-D371-25A09E5D10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1453" y="900666"/>
            <a:ext cx="2223931" cy="2223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69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46F5072-B848-F4FF-FA8B-7347E930DD6E}"/>
              </a:ext>
            </a:extLst>
          </p:cNvPr>
          <p:cNvPicPr>
            <a:picLocks noChangeAspect="1"/>
          </p:cNvPicPr>
          <p:nvPr/>
        </p:nvPicPr>
        <p:blipFill rotWithShape="1">
          <a:blip r:embed="rId3"/>
          <a:srcRect t="2131"/>
          <a:stretch/>
        </p:blipFill>
        <p:spPr>
          <a:xfrm>
            <a:off x="1300643" y="1977821"/>
            <a:ext cx="9590714" cy="2902358"/>
          </a:xfrm>
          <a:prstGeom prst="rect">
            <a:avLst/>
          </a:prstGeom>
        </p:spPr>
      </p:pic>
      <p:sp>
        <p:nvSpPr>
          <p:cNvPr id="19" name="TextBox 18">
            <a:extLst>
              <a:ext uri="{FF2B5EF4-FFF2-40B4-BE49-F238E27FC236}">
                <a16:creationId xmlns:a16="http://schemas.microsoft.com/office/drawing/2014/main" id="{813FA17F-9F88-1B4F-D21D-A3C94920974C}"/>
              </a:ext>
            </a:extLst>
          </p:cNvPr>
          <p:cNvSpPr txBox="1"/>
          <p:nvPr/>
        </p:nvSpPr>
        <p:spPr>
          <a:xfrm>
            <a:off x="0" y="6550223"/>
            <a:ext cx="10118942" cy="307777"/>
          </a:xfrm>
          <a:prstGeom prst="rect">
            <a:avLst/>
          </a:prstGeom>
          <a:noFill/>
        </p:spPr>
        <p:txBody>
          <a:bodyPr wrap="square">
            <a:spAutoFit/>
          </a:bodyPr>
          <a:lstStyle/>
          <a:p>
            <a:r>
              <a:rPr lang="en-US" sz="1400" dirty="0"/>
              <a:t>Source: https://</a:t>
            </a:r>
            <a:r>
              <a:rPr lang="en-US" sz="1400" dirty="0" err="1"/>
              <a:t>www.sciencedirect.com</a:t>
            </a:r>
            <a:r>
              <a:rPr lang="en-US" sz="1400" dirty="0"/>
              <a:t>/science/article/</a:t>
            </a:r>
            <a:r>
              <a:rPr lang="en-US" sz="1400" dirty="0" err="1"/>
              <a:t>pii</a:t>
            </a:r>
            <a:r>
              <a:rPr lang="en-US" sz="1400" dirty="0"/>
              <a:t>/S2351978915004370</a:t>
            </a:r>
          </a:p>
        </p:txBody>
      </p:sp>
    </p:spTree>
    <p:extLst>
      <p:ext uri="{BB962C8B-B14F-4D97-AF65-F5344CB8AC3E}">
        <p14:creationId xmlns:p14="http://schemas.microsoft.com/office/powerpoint/2010/main" val="218092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7B7849-6D49-F140-E097-18B980346DBF}"/>
              </a:ext>
            </a:extLst>
          </p:cNvPr>
          <p:cNvSpPr/>
          <p:nvPr/>
        </p:nvSpPr>
        <p:spPr>
          <a:xfrm>
            <a:off x="8605381" y="2706646"/>
            <a:ext cx="2379946" cy="1603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Compute</a:t>
            </a:r>
          </a:p>
        </p:txBody>
      </p:sp>
      <p:sp>
        <p:nvSpPr>
          <p:cNvPr id="8" name="Can 7">
            <a:extLst>
              <a:ext uri="{FF2B5EF4-FFF2-40B4-BE49-F238E27FC236}">
                <a16:creationId xmlns:a16="http://schemas.microsoft.com/office/drawing/2014/main" id="{75F7BFC8-14A2-9DF7-0F52-2AC7EAA7D5CB}"/>
              </a:ext>
            </a:extLst>
          </p:cNvPr>
          <p:cNvSpPr/>
          <p:nvPr/>
        </p:nvSpPr>
        <p:spPr>
          <a:xfrm>
            <a:off x="1331933" y="2719172"/>
            <a:ext cx="2379946" cy="160333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Data</a:t>
            </a:r>
          </a:p>
        </p:txBody>
      </p:sp>
      <p:cxnSp>
        <p:nvCxnSpPr>
          <p:cNvPr id="12" name="Straight Arrow Connector 11">
            <a:extLst>
              <a:ext uri="{FF2B5EF4-FFF2-40B4-BE49-F238E27FC236}">
                <a16:creationId xmlns:a16="http://schemas.microsoft.com/office/drawing/2014/main" id="{B711AC08-AEEF-A42D-F517-D8B13A177CD4}"/>
              </a:ext>
            </a:extLst>
          </p:cNvPr>
          <p:cNvCxnSpPr/>
          <p:nvPr/>
        </p:nvCxnSpPr>
        <p:spPr>
          <a:xfrm>
            <a:off x="3711879" y="3535452"/>
            <a:ext cx="4893502"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D73DE5D-25A3-DC16-CD44-DC1F7A4AB4C0}"/>
              </a:ext>
            </a:extLst>
          </p:cNvPr>
          <p:cNvSpPr/>
          <p:nvPr/>
        </p:nvSpPr>
        <p:spPr>
          <a:xfrm>
            <a:off x="8605381" y="844690"/>
            <a:ext cx="2379946" cy="1603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Compute</a:t>
            </a:r>
          </a:p>
        </p:txBody>
      </p:sp>
      <p:sp>
        <p:nvSpPr>
          <p:cNvPr id="16" name="Can 15">
            <a:extLst>
              <a:ext uri="{FF2B5EF4-FFF2-40B4-BE49-F238E27FC236}">
                <a16:creationId xmlns:a16="http://schemas.microsoft.com/office/drawing/2014/main" id="{9C81DE7C-89E9-8C96-5E28-DDC423C3F224}"/>
              </a:ext>
            </a:extLst>
          </p:cNvPr>
          <p:cNvSpPr/>
          <p:nvPr/>
        </p:nvSpPr>
        <p:spPr>
          <a:xfrm>
            <a:off x="1331933" y="857216"/>
            <a:ext cx="2379946" cy="160333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Data</a:t>
            </a:r>
          </a:p>
        </p:txBody>
      </p:sp>
      <p:cxnSp>
        <p:nvCxnSpPr>
          <p:cNvPr id="17" name="Straight Arrow Connector 16">
            <a:extLst>
              <a:ext uri="{FF2B5EF4-FFF2-40B4-BE49-F238E27FC236}">
                <a16:creationId xmlns:a16="http://schemas.microsoft.com/office/drawing/2014/main" id="{D2C86CAA-7853-89F1-86FD-EADD4C2397D0}"/>
              </a:ext>
            </a:extLst>
          </p:cNvPr>
          <p:cNvCxnSpPr/>
          <p:nvPr/>
        </p:nvCxnSpPr>
        <p:spPr>
          <a:xfrm>
            <a:off x="3711879" y="1673496"/>
            <a:ext cx="4893502"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C0DA51C-41E1-9FFC-417B-787A58CE61ED}"/>
              </a:ext>
            </a:extLst>
          </p:cNvPr>
          <p:cNvSpPr/>
          <p:nvPr/>
        </p:nvSpPr>
        <p:spPr>
          <a:xfrm>
            <a:off x="8605381" y="4531261"/>
            <a:ext cx="2379946" cy="1603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Compute</a:t>
            </a:r>
          </a:p>
        </p:txBody>
      </p:sp>
      <p:sp>
        <p:nvSpPr>
          <p:cNvPr id="6" name="Can 5">
            <a:extLst>
              <a:ext uri="{FF2B5EF4-FFF2-40B4-BE49-F238E27FC236}">
                <a16:creationId xmlns:a16="http://schemas.microsoft.com/office/drawing/2014/main" id="{7D6FA54B-BB02-85D7-749D-5BA558400AFA}"/>
              </a:ext>
            </a:extLst>
          </p:cNvPr>
          <p:cNvSpPr/>
          <p:nvPr/>
        </p:nvSpPr>
        <p:spPr>
          <a:xfrm>
            <a:off x="1331933" y="4543787"/>
            <a:ext cx="2379946" cy="160333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Data</a:t>
            </a:r>
          </a:p>
        </p:txBody>
      </p:sp>
      <p:cxnSp>
        <p:nvCxnSpPr>
          <p:cNvPr id="7" name="Straight Arrow Connector 6">
            <a:extLst>
              <a:ext uri="{FF2B5EF4-FFF2-40B4-BE49-F238E27FC236}">
                <a16:creationId xmlns:a16="http://schemas.microsoft.com/office/drawing/2014/main" id="{20C04028-6F75-059E-5D97-7E045B8792E0}"/>
              </a:ext>
            </a:extLst>
          </p:cNvPr>
          <p:cNvCxnSpPr/>
          <p:nvPr/>
        </p:nvCxnSpPr>
        <p:spPr>
          <a:xfrm>
            <a:off x="3711879" y="5360067"/>
            <a:ext cx="4893502"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0295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7B7849-6D49-F140-E097-18B980346DBF}"/>
              </a:ext>
            </a:extLst>
          </p:cNvPr>
          <p:cNvSpPr/>
          <p:nvPr/>
        </p:nvSpPr>
        <p:spPr>
          <a:xfrm>
            <a:off x="8605381" y="2706646"/>
            <a:ext cx="2379946" cy="1603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Compute</a:t>
            </a:r>
          </a:p>
        </p:txBody>
      </p:sp>
      <p:sp>
        <p:nvSpPr>
          <p:cNvPr id="8" name="Can 7">
            <a:extLst>
              <a:ext uri="{FF2B5EF4-FFF2-40B4-BE49-F238E27FC236}">
                <a16:creationId xmlns:a16="http://schemas.microsoft.com/office/drawing/2014/main" id="{75F7BFC8-14A2-9DF7-0F52-2AC7EAA7D5CB}"/>
              </a:ext>
            </a:extLst>
          </p:cNvPr>
          <p:cNvSpPr/>
          <p:nvPr/>
        </p:nvSpPr>
        <p:spPr>
          <a:xfrm>
            <a:off x="1331933" y="2719172"/>
            <a:ext cx="2379946" cy="160333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Data</a:t>
            </a:r>
          </a:p>
        </p:txBody>
      </p:sp>
      <p:cxnSp>
        <p:nvCxnSpPr>
          <p:cNvPr id="12" name="Straight Arrow Connector 11">
            <a:extLst>
              <a:ext uri="{FF2B5EF4-FFF2-40B4-BE49-F238E27FC236}">
                <a16:creationId xmlns:a16="http://schemas.microsoft.com/office/drawing/2014/main" id="{B711AC08-AEEF-A42D-F517-D8B13A177CD4}"/>
              </a:ext>
            </a:extLst>
          </p:cNvPr>
          <p:cNvCxnSpPr/>
          <p:nvPr/>
        </p:nvCxnSpPr>
        <p:spPr>
          <a:xfrm>
            <a:off x="3711879" y="3535452"/>
            <a:ext cx="4893502"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E6DAB6D-00E9-14F6-1907-476A5A54F70A}"/>
              </a:ext>
            </a:extLst>
          </p:cNvPr>
          <p:cNvSpPr txBox="1"/>
          <p:nvPr/>
        </p:nvSpPr>
        <p:spPr>
          <a:xfrm>
            <a:off x="4029205" y="1936563"/>
            <a:ext cx="4258849" cy="1569660"/>
          </a:xfrm>
          <a:prstGeom prst="rect">
            <a:avLst/>
          </a:prstGeom>
          <a:noFill/>
        </p:spPr>
        <p:txBody>
          <a:bodyPr wrap="square">
            <a:spAutoFit/>
          </a:bodyPr>
          <a:lstStyle/>
          <a:p>
            <a:pPr algn="ctr"/>
            <a:r>
              <a:rPr lang="en-US" sz="3200" dirty="0"/>
              <a:t>Load from Network in the Same Datacenter</a:t>
            </a:r>
          </a:p>
          <a:p>
            <a:pPr algn="ctr"/>
            <a:r>
              <a:rPr lang="en-US" sz="3200" dirty="0"/>
              <a:t>(10M ns)</a:t>
            </a:r>
            <a:endParaRPr lang="en-US" sz="2400" dirty="0"/>
          </a:p>
        </p:txBody>
      </p:sp>
      <p:sp>
        <p:nvSpPr>
          <p:cNvPr id="15" name="Rectangle 14">
            <a:extLst>
              <a:ext uri="{FF2B5EF4-FFF2-40B4-BE49-F238E27FC236}">
                <a16:creationId xmlns:a16="http://schemas.microsoft.com/office/drawing/2014/main" id="{8D73DE5D-25A3-DC16-CD44-DC1F7A4AB4C0}"/>
              </a:ext>
            </a:extLst>
          </p:cNvPr>
          <p:cNvSpPr/>
          <p:nvPr/>
        </p:nvSpPr>
        <p:spPr>
          <a:xfrm>
            <a:off x="8605381" y="844690"/>
            <a:ext cx="2379946" cy="1603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Compute</a:t>
            </a:r>
          </a:p>
        </p:txBody>
      </p:sp>
      <p:sp>
        <p:nvSpPr>
          <p:cNvPr id="16" name="Can 15">
            <a:extLst>
              <a:ext uri="{FF2B5EF4-FFF2-40B4-BE49-F238E27FC236}">
                <a16:creationId xmlns:a16="http://schemas.microsoft.com/office/drawing/2014/main" id="{9C81DE7C-89E9-8C96-5E28-DDC423C3F224}"/>
              </a:ext>
            </a:extLst>
          </p:cNvPr>
          <p:cNvSpPr/>
          <p:nvPr/>
        </p:nvSpPr>
        <p:spPr>
          <a:xfrm>
            <a:off x="1331933" y="857216"/>
            <a:ext cx="2379946" cy="160333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Data</a:t>
            </a:r>
          </a:p>
        </p:txBody>
      </p:sp>
      <p:cxnSp>
        <p:nvCxnSpPr>
          <p:cNvPr id="17" name="Straight Arrow Connector 16">
            <a:extLst>
              <a:ext uri="{FF2B5EF4-FFF2-40B4-BE49-F238E27FC236}">
                <a16:creationId xmlns:a16="http://schemas.microsoft.com/office/drawing/2014/main" id="{D2C86CAA-7853-89F1-86FD-EADD4C2397D0}"/>
              </a:ext>
            </a:extLst>
          </p:cNvPr>
          <p:cNvCxnSpPr/>
          <p:nvPr/>
        </p:nvCxnSpPr>
        <p:spPr>
          <a:xfrm>
            <a:off x="3711879" y="1673496"/>
            <a:ext cx="4893502"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94A2EC7-56F8-AC1A-A4D3-19CF47966856}"/>
              </a:ext>
            </a:extLst>
          </p:cNvPr>
          <p:cNvSpPr txBox="1"/>
          <p:nvPr/>
        </p:nvSpPr>
        <p:spPr>
          <a:xfrm>
            <a:off x="3711880" y="567050"/>
            <a:ext cx="4893502" cy="1077218"/>
          </a:xfrm>
          <a:prstGeom prst="rect">
            <a:avLst/>
          </a:prstGeom>
          <a:noFill/>
        </p:spPr>
        <p:txBody>
          <a:bodyPr wrap="square">
            <a:spAutoFit/>
          </a:bodyPr>
          <a:lstStyle/>
          <a:p>
            <a:pPr algn="ctr"/>
            <a:r>
              <a:rPr lang="en-US" sz="3200" dirty="0"/>
              <a:t>Load from Local Memory</a:t>
            </a:r>
          </a:p>
          <a:p>
            <a:pPr algn="ctr"/>
            <a:r>
              <a:rPr lang="en-US" sz="3200" dirty="0"/>
              <a:t>(250k ns)</a:t>
            </a:r>
            <a:endParaRPr lang="en-US" sz="2400" dirty="0"/>
          </a:p>
        </p:txBody>
      </p:sp>
      <p:sp>
        <p:nvSpPr>
          <p:cNvPr id="3" name="TextBox 2">
            <a:extLst>
              <a:ext uri="{FF2B5EF4-FFF2-40B4-BE49-F238E27FC236}">
                <a16:creationId xmlns:a16="http://schemas.microsoft.com/office/drawing/2014/main" id="{37E4B2D8-FE71-9BFB-B47E-402ABDC4B698}"/>
              </a:ext>
            </a:extLst>
          </p:cNvPr>
          <p:cNvSpPr txBox="1"/>
          <p:nvPr/>
        </p:nvSpPr>
        <p:spPr>
          <a:xfrm>
            <a:off x="40710" y="6422896"/>
            <a:ext cx="9754644" cy="369332"/>
          </a:xfrm>
          <a:prstGeom prst="rect">
            <a:avLst/>
          </a:prstGeom>
          <a:noFill/>
        </p:spPr>
        <p:txBody>
          <a:bodyPr wrap="square">
            <a:spAutoFit/>
          </a:bodyPr>
          <a:lstStyle/>
          <a:p>
            <a:r>
              <a:rPr lang="en-US" dirty="0"/>
              <a:t>Source http://</a:t>
            </a:r>
            <a:r>
              <a:rPr lang="en-US" dirty="0" err="1"/>
              <a:t>www.cs.cornell.edu</a:t>
            </a:r>
            <a:r>
              <a:rPr lang="en-US" dirty="0"/>
              <a:t>/projects/ladis2009/talks/dean-keynote-ladis2009.pdf</a:t>
            </a:r>
          </a:p>
        </p:txBody>
      </p:sp>
      <p:sp>
        <p:nvSpPr>
          <p:cNvPr id="4" name="Rectangle 3">
            <a:extLst>
              <a:ext uri="{FF2B5EF4-FFF2-40B4-BE49-F238E27FC236}">
                <a16:creationId xmlns:a16="http://schemas.microsoft.com/office/drawing/2014/main" id="{3C0DA51C-41E1-9FFC-417B-787A58CE61ED}"/>
              </a:ext>
            </a:extLst>
          </p:cNvPr>
          <p:cNvSpPr/>
          <p:nvPr/>
        </p:nvSpPr>
        <p:spPr>
          <a:xfrm>
            <a:off x="8605381" y="4531261"/>
            <a:ext cx="2379946" cy="16033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Search Compute</a:t>
            </a:r>
          </a:p>
        </p:txBody>
      </p:sp>
      <p:sp>
        <p:nvSpPr>
          <p:cNvPr id="6" name="Can 5">
            <a:extLst>
              <a:ext uri="{FF2B5EF4-FFF2-40B4-BE49-F238E27FC236}">
                <a16:creationId xmlns:a16="http://schemas.microsoft.com/office/drawing/2014/main" id="{7D6FA54B-BB02-85D7-749D-5BA558400AFA}"/>
              </a:ext>
            </a:extLst>
          </p:cNvPr>
          <p:cNvSpPr/>
          <p:nvPr/>
        </p:nvSpPr>
        <p:spPr>
          <a:xfrm>
            <a:off x="1331933" y="4543787"/>
            <a:ext cx="2379946" cy="1603332"/>
          </a:xfrm>
          <a:prstGeom prst="can">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Index Data</a:t>
            </a:r>
          </a:p>
        </p:txBody>
      </p:sp>
      <p:cxnSp>
        <p:nvCxnSpPr>
          <p:cNvPr id="7" name="Straight Arrow Connector 6">
            <a:extLst>
              <a:ext uri="{FF2B5EF4-FFF2-40B4-BE49-F238E27FC236}">
                <a16:creationId xmlns:a16="http://schemas.microsoft.com/office/drawing/2014/main" id="{20C04028-6F75-059E-5D97-7E045B8792E0}"/>
              </a:ext>
            </a:extLst>
          </p:cNvPr>
          <p:cNvCxnSpPr/>
          <p:nvPr/>
        </p:nvCxnSpPr>
        <p:spPr>
          <a:xfrm>
            <a:off x="3711879" y="5360067"/>
            <a:ext cx="4893502" cy="0"/>
          </a:xfrm>
          <a:prstGeom prst="straightConnector1">
            <a:avLst/>
          </a:prstGeom>
          <a:ln w="762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ABC7ACC-45BF-4B70-AC3D-BD38EA742EB1}"/>
              </a:ext>
            </a:extLst>
          </p:cNvPr>
          <p:cNvSpPr txBox="1"/>
          <p:nvPr/>
        </p:nvSpPr>
        <p:spPr>
          <a:xfrm>
            <a:off x="4029205" y="3761178"/>
            <a:ext cx="4258849" cy="1569660"/>
          </a:xfrm>
          <a:prstGeom prst="rect">
            <a:avLst/>
          </a:prstGeom>
          <a:noFill/>
        </p:spPr>
        <p:txBody>
          <a:bodyPr wrap="square">
            <a:spAutoFit/>
          </a:bodyPr>
          <a:lstStyle/>
          <a:p>
            <a:pPr algn="ctr"/>
            <a:r>
              <a:rPr lang="en-US" sz="3200" dirty="0"/>
              <a:t>Load from Network Cali – Netherlands </a:t>
            </a:r>
          </a:p>
          <a:p>
            <a:pPr algn="ctr"/>
            <a:r>
              <a:rPr lang="en-US" sz="3200" dirty="0"/>
              <a:t>(150M ns)</a:t>
            </a:r>
            <a:endParaRPr lang="en-US" sz="2400" dirty="0"/>
          </a:p>
        </p:txBody>
      </p:sp>
    </p:spTree>
    <p:extLst>
      <p:ext uri="{BB962C8B-B14F-4D97-AF65-F5344CB8AC3E}">
        <p14:creationId xmlns:p14="http://schemas.microsoft.com/office/powerpoint/2010/main" val="81374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9D50D-D4ED-6719-3929-4BDA661A50D2}"/>
              </a:ext>
            </a:extLst>
          </p:cNvPr>
          <p:cNvSpPr>
            <a:spLocks noGrp="1"/>
          </p:cNvSpPr>
          <p:nvPr>
            <p:ph type="ctrTitle"/>
          </p:nvPr>
        </p:nvSpPr>
        <p:spPr>
          <a:xfrm>
            <a:off x="1474937" y="1465545"/>
            <a:ext cx="10149215" cy="3488499"/>
          </a:xfrm>
        </p:spPr>
        <p:txBody>
          <a:bodyPr>
            <a:noAutofit/>
          </a:bodyPr>
          <a:lstStyle/>
          <a:p>
            <a:r>
              <a:rPr lang="en-US" dirty="0"/>
              <a:t>AVOID NETWORK REQUESTS like the plague.</a:t>
            </a:r>
            <a:br>
              <a:rPr lang="en-US" dirty="0"/>
            </a:br>
            <a:r>
              <a:rPr lang="en-US" b="1" u="sng" dirty="0"/>
              <a:t>Co-locate Indexes and Search Compute.</a:t>
            </a:r>
          </a:p>
        </p:txBody>
      </p:sp>
    </p:spTree>
    <p:extLst>
      <p:ext uri="{BB962C8B-B14F-4D97-AF65-F5344CB8AC3E}">
        <p14:creationId xmlns:p14="http://schemas.microsoft.com/office/powerpoint/2010/main" val="3244494927"/>
      </p:ext>
    </p:extLst>
  </p:cSld>
  <p:clrMapOvr>
    <a:masterClrMapping/>
  </p:clrMapOvr>
</p:sld>
</file>

<file path=ppt/theme/theme1.xml><?xml version="1.0" encoding="utf-8"?>
<a:theme xmlns:a="http://schemas.openxmlformats.org/drawingml/2006/main" name="VeniceBeachVTI">
  <a:themeElements>
    <a:clrScheme name="AnalogousFromRegularSeedRightStep">
      <a:dk1>
        <a:srgbClr val="000000"/>
      </a:dk1>
      <a:lt1>
        <a:srgbClr val="FFFFFF"/>
      </a:lt1>
      <a:dk2>
        <a:srgbClr val="1C2732"/>
      </a:dk2>
      <a:lt2>
        <a:srgbClr val="F3F0F1"/>
      </a:lt2>
      <a:accent1>
        <a:srgbClr val="21B782"/>
      </a:accent1>
      <a:accent2>
        <a:srgbClr val="14B1BC"/>
      </a:accent2>
      <a:accent3>
        <a:srgbClr val="298CE7"/>
      </a:accent3>
      <a:accent4>
        <a:srgbClr val="2E40D9"/>
      </a:accent4>
      <a:accent5>
        <a:srgbClr val="6529E7"/>
      </a:accent5>
      <a:accent6>
        <a:srgbClr val="A217D5"/>
      </a:accent6>
      <a:hlink>
        <a:srgbClr val="BF3F6C"/>
      </a:hlink>
      <a:folHlink>
        <a:srgbClr val="7F7F7F"/>
      </a:folHlink>
    </a:clrScheme>
    <a:fontScheme name="Avenir 1">
      <a:majorFont>
        <a:latin typeface="Avenir Next LT Pro Ligh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eniceBeachVTI" id="{69839BBA-F383-4FFD-B56A-E36ACE43E09D}" vid="{060D2740-A69C-444A-B833-E03D333ADD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5099</TotalTime>
  <Words>3360</Words>
  <Application>Microsoft Macintosh PowerPoint</Application>
  <PresentationFormat>Widescreen</PresentationFormat>
  <Paragraphs>378</Paragraphs>
  <Slides>48</Slides>
  <Notes>48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48</vt:i4>
      </vt:variant>
    </vt:vector>
  </HeadingPairs>
  <TitlesOfParts>
    <vt:vector size="53" baseType="lpstr">
      <vt:lpstr>Aptos</vt:lpstr>
      <vt:lpstr>Arial</vt:lpstr>
      <vt:lpstr>Avenir Next LT Pro</vt:lpstr>
      <vt:lpstr>Avenir Next LT Pro Light</vt:lpstr>
      <vt:lpstr>VeniceBeachVTI</vt:lpstr>
      <vt:lpstr>SearcherCentric Search</vt:lpstr>
      <vt:lpstr>In one SPARQL Query I want to search all data in existence To Which I Have Been Granted Access </vt:lpstr>
      <vt:lpstr>PowerPoint Presentation</vt:lpstr>
      <vt:lpstr>Keep the average query as fast as possible (under 5000 milliseconds) </vt:lpstr>
      <vt:lpstr>VS</vt:lpstr>
      <vt:lpstr>PowerPoint Presentation</vt:lpstr>
      <vt:lpstr>PowerPoint Presentation</vt:lpstr>
      <vt:lpstr>PowerPoint Presentation</vt:lpstr>
      <vt:lpstr>AVOID NETWORK REQUESTS like the plague. Co-locate Indexes and Search Compute.</vt:lpstr>
      <vt:lpstr>PowerPoint Presentation</vt:lpstr>
      <vt:lpstr>Request count and duration remains constant as Pod quantity increases</vt:lpstr>
      <vt:lpstr>Search in an ecosystem with two pod providers should be roughly the same as search in an ecosystem with millions of pod providers</vt:lpstr>
      <vt:lpstr>PowerPoint Presentation</vt:lpstr>
      <vt:lpstr>Offload search compute from the data owner</vt:lpstr>
      <vt:lpstr>PowerPoint Presentation</vt:lpstr>
      <vt:lpstr>PowerPoint Presentation</vt:lpstr>
      <vt:lpstr>From “Triple Pattern Fragments: a Low-cost Knowledge Graph Interface for the Web”</vt:lpstr>
      <vt:lpstr>The Pod Should noT Be the Thing that Performs Search</vt:lpstr>
      <vt:lpstr>PowerPoint Presentation</vt:lpstr>
      <vt:lpstr>Keep the average query as fast as possible (under 1000 milliseconds) </vt:lpstr>
      <vt:lpstr>Solution: searcher Centric Search</vt:lpstr>
      <vt:lpstr>Private Index</vt:lpstr>
      <vt:lpstr>Private Index</vt:lpstr>
      <vt:lpstr>Private Index</vt:lpstr>
      <vt:lpstr>Private Index</vt:lpstr>
      <vt:lpstr>Private Index</vt:lpstr>
      <vt:lpstr>Private Index</vt:lpstr>
      <vt:lpstr>Private Index</vt:lpstr>
      <vt:lpstr>Public Index</vt:lpstr>
      <vt:lpstr>Public Index</vt:lpstr>
      <vt:lpstr>Public Index</vt:lpstr>
      <vt:lpstr>Public Index</vt:lpstr>
      <vt:lpstr>Public Index</vt:lpstr>
      <vt:lpstr>Public Index</vt:lpstr>
      <vt:lpstr>Public Index</vt:lpstr>
      <vt:lpstr>Public Index</vt:lpstr>
      <vt:lpstr>Private Index</vt:lpstr>
      <vt:lpstr>PowerPoint Presentation</vt:lpstr>
      <vt:lpstr>PowerPoint Presentation</vt:lpstr>
      <vt:lpstr>PowerPoint Presentation</vt:lpstr>
      <vt:lpstr>That’s a lot of duplication</vt:lpstr>
      <vt:lpstr>PowerPoint Presentation</vt:lpstr>
      <vt:lpstr>The search Index May Not work for real-Time Data</vt:lpstr>
      <vt:lpstr>An index could get overloaded with Updates/Spam</vt:lpstr>
      <vt:lpstr>Doesn’t Respect Caching Preferences</vt:lpstr>
      <vt:lpstr>Doesn’t Respect Caching Preferences</vt:lpstr>
      <vt:lpstr>Searcher Centric Search isn’t the Only Solution, but it should be the Primary solution</vt:lpstr>
      <vt:lpstr>There’s No Way For you to Contact 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Jackson Morgan</dc:creator>
  <cp:lastModifiedBy>Jackson Morgan</cp:lastModifiedBy>
  <cp:revision>11</cp:revision>
  <dcterms:created xsi:type="dcterms:W3CDTF">2024-05-29T01:05:47Z</dcterms:created>
  <dcterms:modified xsi:type="dcterms:W3CDTF">2025-04-23T01:32:39Z</dcterms:modified>
</cp:coreProperties>
</file>