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 SemiBold"/>
      <p:regular r:id="rId20"/>
      <p:bold r:id="rId21"/>
      <p:italic r:id="rId22"/>
      <p:boldItalic r:id="rId23"/>
    </p:embeddedFont>
    <p:embeddedFont>
      <p:font typeface="Poppins"/>
      <p:regular r:id="rId24"/>
      <p:bold r:id="rId25"/>
      <p:italic r:id="rId26"/>
      <p:boldItalic r:id="rId27"/>
    </p:embeddedFont>
    <p:embeddedFont>
      <p:font typeface="Mulish Black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Poppins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italic.fntdata"/><Relationship Id="rId25" Type="http://schemas.openxmlformats.org/officeDocument/2006/relationships/font" Target="fonts/Poppins-bold.fntdata"/><Relationship Id="rId28" Type="http://schemas.openxmlformats.org/officeDocument/2006/relationships/font" Target="fonts/MulishBlack-bold.fntdata"/><Relationship Id="rId27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ulishBlack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e1a83511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e1a8351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e23a1788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4e23a1788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e1a835111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4e1a835111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69d82fa0a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69d82fa0a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e1a835111_0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e1a835111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f1707e32cf871e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cf1707e32cf871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cf1707e32cf871e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cf1707e32cf871e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e6a3f9c7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4e6a3f9c7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4e23a178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4e23a178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4e23a1788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4e23a1788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4e23a1788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4e23a1788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 DS Cover Ligh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46450"/>
            <a:ext cx="9144000" cy="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87125" y="2505150"/>
            <a:ext cx="4274275" cy="26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 rot="1506119">
            <a:off x="-3069339" y="2420756"/>
            <a:ext cx="4955087" cy="3421226"/>
          </a:xfrm>
          <a:prstGeom prst="ellipse">
            <a:avLst/>
          </a:prstGeom>
          <a:noFill/>
          <a:ln cap="flat" cmpd="sng" w="9525">
            <a:solidFill>
              <a:srgbClr val="A6A1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5282175" y="0"/>
            <a:ext cx="3941400" cy="265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A6A1B8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51" y="4467794"/>
            <a:ext cx="548700" cy="465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eft - Dark">
  <p:cSld name="CUSTOM_1_1_1_2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-150" y="3959350"/>
            <a:ext cx="9144000" cy="118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type="title"/>
          </p:nvPr>
        </p:nvSpPr>
        <p:spPr>
          <a:xfrm>
            <a:off x="402325" y="1339350"/>
            <a:ext cx="4956000" cy="1330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402325" y="2832075"/>
            <a:ext cx="4956000" cy="480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Simple - Light">
  <p:cSld name="TITLE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150" y="4249000"/>
            <a:ext cx="9144000" cy="8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438450" y="1877325"/>
            <a:ext cx="8267100" cy="12384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Simple - Dark">
  <p:cSld name="TITLE_1_1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150" y="4249000"/>
            <a:ext cx="9144000" cy="89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3"/>
          <p:cNvSpPr txBox="1"/>
          <p:nvPr>
            <p:ph type="title"/>
          </p:nvPr>
        </p:nvSpPr>
        <p:spPr>
          <a:xfrm>
            <a:off x="438450" y="1874520"/>
            <a:ext cx="8267100" cy="18057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Dark" type="secHead">
  <p:cSld name="SECTION_HEADER"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2170225" y="3072375"/>
            <a:ext cx="4799700" cy="20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402325" y="1749150"/>
            <a:ext cx="8267100" cy="7857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410625" y="2854350"/>
            <a:ext cx="8267100" cy="5400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1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1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1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1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1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1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1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100"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D2D0DC"/>
                </a:solidFill>
              </a:defRPr>
            </a:lvl1pPr>
            <a:lvl2pPr lvl="1" rtl="0">
              <a:buNone/>
              <a:defRPr>
                <a:solidFill>
                  <a:srgbClr val="D2D0DC"/>
                </a:solidFill>
              </a:defRPr>
            </a:lvl2pPr>
            <a:lvl3pPr lvl="2" rtl="0">
              <a:buNone/>
              <a:defRPr>
                <a:solidFill>
                  <a:srgbClr val="D2D0DC"/>
                </a:solidFill>
              </a:defRPr>
            </a:lvl3pPr>
            <a:lvl4pPr lvl="3" rtl="0">
              <a:buNone/>
              <a:defRPr>
                <a:solidFill>
                  <a:srgbClr val="D2D0DC"/>
                </a:solidFill>
              </a:defRPr>
            </a:lvl4pPr>
            <a:lvl5pPr lvl="4" rtl="0">
              <a:buNone/>
              <a:defRPr>
                <a:solidFill>
                  <a:srgbClr val="D2D0DC"/>
                </a:solidFill>
              </a:defRPr>
            </a:lvl5pPr>
            <a:lvl6pPr lvl="5" rtl="0">
              <a:buNone/>
              <a:defRPr>
                <a:solidFill>
                  <a:srgbClr val="D2D0DC"/>
                </a:solidFill>
              </a:defRPr>
            </a:lvl6pPr>
            <a:lvl7pPr lvl="6" rtl="0">
              <a:buNone/>
              <a:defRPr>
                <a:solidFill>
                  <a:srgbClr val="D2D0DC"/>
                </a:solidFill>
              </a:defRPr>
            </a:lvl7pPr>
            <a:lvl8pPr lvl="7" rtl="0">
              <a:buNone/>
              <a:defRPr>
                <a:solidFill>
                  <a:srgbClr val="D2D0DC"/>
                </a:solidFill>
              </a:defRPr>
            </a:lvl8pPr>
            <a:lvl9pPr lvl="8" rtl="0">
              <a:buNone/>
              <a:defRPr>
                <a:solidFill>
                  <a:srgbClr val="D2D0DC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+ Right Image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402325" y="457200"/>
            <a:ext cx="4934100" cy="393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484380" y="850800"/>
            <a:ext cx="7224900" cy="39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02325" y="2392450"/>
            <a:ext cx="4770000" cy="2296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indent="-292100" lvl="0" marL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1pPr>
            <a:lvl2pPr indent="-292100" lvl="1" marL="9144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2pPr>
            <a:lvl3pPr indent="-292100" lvl="2" marL="13716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3pPr>
            <a:lvl4pPr indent="-292100" lvl="3" marL="18288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4pPr>
            <a:lvl5pPr indent="-292100" lvl="4" marL="22860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5pPr>
            <a:lvl6pPr indent="-292100" lvl="5" marL="27432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6pPr>
            <a:lvl7pPr indent="-292100" lvl="6" marL="32004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7pPr>
            <a:lvl8pPr indent="-292100" lvl="7" marL="36576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8pPr>
            <a:lvl9pPr indent="-292100" lvl="8" marL="4114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+ Left Image">
  <p:cSld name="TITLE_AND_BOD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3237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3950200" y="457200"/>
            <a:ext cx="4791600" cy="393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971538" y="1106424"/>
            <a:ext cx="4770000" cy="8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3950200" y="2212850"/>
            <a:ext cx="4770000" cy="24759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indent="-2921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1pPr>
            <a:lvl2pPr indent="-292100" lvl="1" marL="9144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2pPr>
            <a:lvl3pPr indent="-292100" lvl="2" marL="13716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3pPr>
            <a:lvl4pPr indent="-292100" lvl="3" marL="18288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4pPr>
            <a:lvl5pPr indent="-292100" lvl="4" marL="22860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5pPr>
            <a:lvl6pPr indent="-292100" lvl="5" marL="27432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6pPr>
            <a:lvl7pPr indent="-292100" lvl="6" marL="32004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7pPr>
            <a:lvl8pPr indent="-292100" lvl="7" marL="3657600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8pPr>
            <a:lvl9pPr indent="-292100" lvl="8" marL="4114800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02300" y="302150"/>
            <a:ext cx="8339400" cy="6234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+ Graph + Column" type="twoColTx">
  <p:cSld name="TITLE_AND_TWO_COLUMNS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402325" y="445025"/>
            <a:ext cx="8339400" cy="4611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645150" y="1335025"/>
            <a:ext cx="4096500" cy="33468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1pPr>
            <a:lvl2pPr indent="-292100" lvl="1" marL="914400">
              <a:spcBef>
                <a:spcPts val="16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2pPr>
            <a:lvl3pPr indent="-292100" lvl="2" marL="1371600">
              <a:spcBef>
                <a:spcPts val="16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3pPr>
            <a:lvl4pPr indent="-292100" lvl="3" marL="1828800">
              <a:spcBef>
                <a:spcPts val="16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4pPr>
            <a:lvl5pPr indent="-292100" lvl="4" marL="2286000">
              <a:spcBef>
                <a:spcPts val="16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5pPr>
            <a:lvl6pPr indent="-292100" lvl="5" marL="2743200">
              <a:spcBef>
                <a:spcPts val="16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6pPr>
            <a:lvl7pPr indent="-292100" lvl="6" marL="3200400">
              <a:spcBef>
                <a:spcPts val="16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7pPr>
            <a:lvl8pPr indent="-292100" lvl="7" marL="3657600">
              <a:spcBef>
                <a:spcPts val="16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8pPr>
            <a:lvl9pPr indent="-292100" lvl="8" marL="4114800">
              <a:spcBef>
                <a:spcPts val="1600"/>
              </a:spcBef>
              <a:spcAft>
                <a:spcPts val="160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8"/>
          <p:cNvSpPr txBox="1"/>
          <p:nvPr>
            <p:ph idx="2" type="subTitle"/>
          </p:nvPr>
        </p:nvSpPr>
        <p:spPr>
          <a:xfrm>
            <a:off x="402325" y="906125"/>
            <a:ext cx="8339400" cy="273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+ Subtitle">
  <p:cSld name="TITLE_AND_TWO_COLUMNS_2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02325" y="445025"/>
            <a:ext cx="8339400" cy="4611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402325" y="906125"/>
            <a:ext cx="8339400" cy="273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+ 2 Columns">
  <p:cSld name="TITLE_AND_TWO_COLUMNS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02300" y="302150"/>
            <a:ext cx="8339400" cy="6234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 sz="1400"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 sz="1400"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 DS Cover Dark">
  <p:cSld name="TITLE_2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4246450"/>
            <a:ext cx="9144000" cy="92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rot="1506119">
            <a:off x="-3069339" y="2420756"/>
            <a:ext cx="4955087" cy="3421226"/>
          </a:xfrm>
          <a:prstGeom prst="ellipse">
            <a:avLst/>
          </a:prstGeom>
          <a:noFill/>
          <a:ln cap="flat" cmpd="sng" w="9525">
            <a:solidFill>
              <a:srgbClr val="A6A1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5282175" y="0"/>
            <a:ext cx="3941400" cy="265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A6A1B8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0850" y="2537800"/>
            <a:ext cx="4274275" cy="26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26" y="4401775"/>
            <a:ext cx="597850" cy="5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m column text">
  <p:cSld name="ONE_COLUMN_TEXT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02325" y="862050"/>
            <a:ext cx="2103000" cy="11952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402300" y="2212850"/>
            <a:ext cx="3975300" cy="24687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uli"/>
              <a:buChar char="●"/>
              <a:defRPr sz="1000">
                <a:latin typeface="Muli"/>
                <a:ea typeface="Muli"/>
                <a:cs typeface="Muli"/>
                <a:sym typeface="Muli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uli"/>
              <a:buChar char="○"/>
              <a:defRPr sz="1000">
                <a:latin typeface="Muli"/>
                <a:ea typeface="Muli"/>
                <a:cs typeface="Muli"/>
                <a:sym typeface="Muli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uli"/>
              <a:buChar char="■"/>
              <a:defRPr sz="1000"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1"/>
          <p:cNvSpPr txBox="1"/>
          <p:nvPr>
            <p:ph idx="2" type="subTitle"/>
          </p:nvPr>
        </p:nvSpPr>
        <p:spPr>
          <a:xfrm>
            <a:off x="420650" y="468450"/>
            <a:ext cx="2103000" cy="393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02325" y="526350"/>
            <a:ext cx="5691900" cy="4090800"/>
          </a:xfrm>
          <a:prstGeom prst="rect">
            <a:avLst/>
          </a:prstGeom>
        </p:spPr>
        <p:txBody>
          <a:bodyPr anchorCtr="0" anchor="ctr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4230575"/>
            <a:ext cx="5998800" cy="451200"/>
          </a:xfrm>
          <a:prstGeom prst="rect">
            <a:avLst/>
          </a:prstGeom>
        </p:spPr>
        <p:txBody>
          <a:bodyPr anchorCtr="0" anchor="ctr" bIns="54850" lIns="0" spcFirstLastPara="1" rIns="0" wrap="square" tIns="548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hasCustomPrompt="1" type="title"/>
          </p:nvPr>
        </p:nvSpPr>
        <p:spPr>
          <a:xfrm>
            <a:off x="402325" y="743000"/>
            <a:ext cx="8339400" cy="21831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Muli"/>
              <a:buNone/>
              <a:defRPr b="0" sz="12000"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311700" y="2926075"/>
            <a:ext cx="8520600" cy="17625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●"/>
              <a:defRPr sz="1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●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●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0" y="418703"/>
            <a:ext cx="9144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8B0C3"/>
              </a:buClr>
              <a:buSzPts val="2700"/>
              <a:buNone/>
              <a:defRPr b="1" i="0" sz="2700">
                <a:solidFill>
                  <a:srgbClr val="48B0C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BAFC4"/>
              </a:buClr>
              <a:buSzPts val="1800"/>
              <a:buNone/>
              <a:defRPr i="0" sz="1100">
                <a:solidFill>
                  <a:srgbClr val="1BAFC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BAFC4"/>
              </a:buClr>
              <a:buSzPts val="1500"/>
              <a:buNone/>
              <a:defRPr i="0" sz="1100">
                <a:solidFill>
                  <a:srgbClr val="1BAFC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BAFC4"/>
              </a:buClr>
              <a:buSzPts val="1400"/>
              <a:buNone/>
              <a:defRPr i="0" sz="1100">
                <a:solidFill>
                  <a:srgbClr val="1BAFC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BAFC4"/>
              </a:buClr>
              <a:buSzPts val="1400"/>
              <a:buNone/>
              <a:defRPr i="0" sz="1100">
                <a:solidFill>
                  <a:srgbClr val="1BAFC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124" name="Google Shape;124;p26"/>
          <p:cNvSpPr txBox="1"/>
          <p:nvPr>
            <p:ph type="title"/>
          </p:nvPr>
        </p:nvSpPr>
        <p:spPr>
          <a:xfrm>
            <a:off x="0" y="867499"/>
            <a:ext cx="9144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 SemiBold"/>
              <a:buNone/>
              <a:defRPr sz="27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Graphic">
  <p:cSld name="TITLE_2_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4246450"/>
            <a:ext cx="9144000" cy="89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87125" y="2505150"/>
            <a:ext cx="4274275" cy="26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 rot="1506119">
            <a:off x="-3069339" y="2420756"/>
            <a:ext cx="4955087" cy="3421226"/>
          </a:xfrm>
          <a:prstGeom prst="ellipse">
            <a:avLst/>
          </a:prstGeom>
          <a:noFill/>
          <a:ln cap="flat" cmpd="sng" w="9525">
            <a:solidFill>
              <a:srgbClr val="A6A1B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5282175" y="0"/>
            <a:ext cx="3941400" cy="2658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A6A1B8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26" y="4401775"/>
            <a:ext cx="597850" cy="5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Blocked - Dark">
  <p:cSld name="CUSTOM_1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-150" y="25"/>
            <a:ext cx="6062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02325" y="1339350"/>
            <a:ext cx="4956000" cy="1330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402325" y="2832075"/>
            <a:ext cx="4956000" cy="480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326" y="4401775"/>
            <a:ext cx="597850" cy="5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Blocked - Light">
  <p:cSld name="CUSTOM_1_1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50" y="25"/>
            <a:ext cx="6062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402325" y="1339350"/>
            <a:ext cx="4956000" cy="1330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402325" y="2832075"/>
            <a:ext cx="4956000" cy="480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6851" y="4467794"/>
            <a:ext cx="548700" cy="465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eft - Light">
  <p:cSld name="CUSTOM_1_1_1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150" y="3959350"/>
            <a:ext cx="9144000" cy="11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402325" y="1339350"/>
            <a:ext cx="4956000" cy="1330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02325" y="2832075"/>
            <a:ext cx="4956000" cy="480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6851" y="4467794"/>
            <a:ext cx="548700" cy="465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eft - Light 1">
  <p:cSld name="CUSTOM_1_1_1_3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50" y="4596325"/>
            <a:ext cx="91440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402325" y="1339350"/>
            <a:ext cx="4956000" cy="1330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402325" y="2832075"/>
            <a:ext cx="4956000" cy="480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8" name="Google Shape;48;p8"/>
          <p:cNvSpPr txBox="1"/>
          <p:nvPr/>
        </p:nvSpPr>
        <p:spPr>
          <a:xfrm>
            <a:off x="5432800" y="4749900"/>
            <a:ext cx="3545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rPr>
              <a:t>© </a:t>
            </a:r>
            <a:r>
              <a:rPr lang="en" sz="9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rPr>
              <a:t>Dataswyft</a:t>
            </a:r>
            <a:r>
              <a:rPr lang="en" sz="9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rPr>
              <a:t> Confidential 2023. Please do not distribute</a:t>
            </a:r>
            <a:endParaRPr sz="900">
              <a:solidFill>
                <a:srgbClr val="A6A1B8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975" y="4705463"/>
            <a:ext cx="397220" cy="3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eft - Light 1 2">
  <p:cSld name="CUSTOM_1_1_1_3_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-150" y="4596325"/>
            <a:ext cx="9144000" cy="5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402325" y="1339350"/>
            <a:ext cx="4956000" cy="1330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402325" y="2832075"/>
            <a:ext cx="4956000" cy="480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975" y="4705463"/>
            <a:ext cx="397220" cy="3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eft - Light 1 1">
  <p:cSld name="CUSTOM_1_1_1_3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402325" y="1339350"/>
            <a:ext cx="4956000" cy="1330200"/>
          </a:xfrm>
          <a:prstGeom prst="rect">
            <a:avLst/>
          </a:prstGeom>
        </p:spPr>
        <p:txBody>
          <a:bodyPr anchorCtr="0" anchor="b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402325" y="2832075"/>
            <a:ext cx="4956000" cy="480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8" name="Google Shape;58;p10"/>
          <p:cNvSpPr txBox="1"/>
          <p:nvPr/>
        </p:nvSpPr>
        <p:spPr>
          <a:xfrm>
            <a:off x="5448725" y="4677175"/>
            <a:ext cx="3545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rPr>
              <a:t>© </a:t>
            </a:r>
            <a:r>
              <a:rPr lang="en" sz="9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rPr>
              <a:t>Dataswyft</a:t>
            </a:r>
            <a:r>
              <a:rPr lang="en" sz="9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rPr>
              <a:t> Confidential 2023. Please do not distribute</a:t>
            </a:r>
            <a:endParaRPr sz="900">
              <a:solidFill>
                <a:srgbClr val="A6A1B8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6900" y="120188"/>
            <a:ext cx="397220" cy="3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02300" y="302150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0" spcFirstLastPara="1" rIns="0" wrap="square" tIns="54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uli"/>
              <a:buNone/>
              <a:defRPr b="1" sz="3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5450" y="1152475"/>
            <a:ext cx="8339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0" spcFirstLastPara="1" rIns="0" wrap="square" tIns="54850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800">
                <a:solidFill>
                  <a:srgbClr val="A6A1B8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53">
          <p15:clr>
            <a:srgbClr val="EA4335"/>
          </p15:clr>
        </p15:guide>
        <p15:guide id="2" pos="599">
          <p15:clr>
            <a:srgbClr val="EA4335"/>
          </p15:clr>
        </p15:guide>
        <p15:guide id="3" pos="697">
          <p15:clr>
            <a:srgbClr val="EA4335"/>
          </p15:clr>
        </p15:guide>
        <p15:guide id="4" pos="1054">
          <p15:clr>
            <a:srgbClr val="EA4335"/>
          </p15:clr>
        </p15:guide>
        <p15:guide id="5" pos="1140">
          <p15:clr>
            <a:srgbClr val="EA4335"/>
          </p15:clr>
        </p15:guide>
        <p15:guide id="6" pos="1498">
          <p15:clr>
            <a:srgbClr val="EA4335"/>
          </p15:clr>
        </p15:guide>
        <p15:guide id="7" pos="1590">
          <p15:clr>
            <a:srgbClr val="EA4335"/>
          </p15:clr>
        </p15:guide>
        <p15:guide id="8" pos="1941">
          <p15:clr>
            <a:srgbClr val="EA4335"/>
          </p15:clr>
        </p15:guide>
        <p15:guide id="9" pos="2039">
          <p15:clr>
            <a:srgbClr val="EA4335"/>
          </p15:clr>
        </p15:guide>
        <p15:guide id="10" pos="2385">
          <p15:clr>
            <a:srgbClr val="EA4335"/>
          </p15:clr>
        </p15:guide>
        <p15:guide id="11" pos="2488">
          <p15:clr>
            <a:srgbClr val="EA4335"/>
          </p15:clr>
        </p15:guide>
        <p15:guide id="12" pos="2834">
          <p15:clr>
            <a:srgbClr val="EA4335"/>
          </p15:clr>
        </p15:guide>
        <p15:guide id="13" pos="2926">
          <p15:clr>
            <a:srgbClr val="EA4335"/>
          </p15:clr>
        </p15:guide>
        <p15:guide id="14" pos="3272">
          <p15:clr>
            <a:srgbClr val="EA4335"/>
          </p15:clr>
        </p15:guide>
        <p15:guide id="15" pos="3375">
          <p15:clr>
            <a:srgbClr val="EA4335"/>
          </p15:clr>
        </p15:guide>
        <p15:guide id="16" pos="3721">
          <p15:clr>
            <a:srgbClr val="EA4335"/>
          </p15:clr>
        </p15:guide>
        <p15:guide id="17" pos="3819">
          <p15:clr>
            <a:srgbClr val="EA4335"/>
          </p15:clr>
        </p15:guide>
        <p15:guide id="18" pos="4170">
          <p15:clr>
            <a:srgbClr val="EA4335"/>
          </p15:clr>
        </p15:guide>
        <p15:guide id="19" pos="4268">
          <p15:clr>
            <a:srgbClr val="EA4335"/>
          </p15:clr>
        </p15:guide>
        <p15:guide id="20" pos="4614">
          <p15:clr>
            <a:srgbClr val="EA4335"/>
          </p15:clr>
        </p15:guide>
        <p15:guide id="21" pos="4717">
          <p15:clr>
            <a:srgbClr val="EA4335"/>
          </p15:clr>
        </p15:guide>
        <p15:guide id="22" pos="5063">
          <p15:clr>
            <a:srgbClr val="EA4335"/>
          </p15:clr>
        </p15:guide>
        <p15:guide id="23" pos="5161">
          <p15:clr>
            <a:srgbClr val="EA4335"/>
          </p15:clr>
        </p15:guide>
        <p15:guide id="24" pos="5507">
          <p15:clr>
            <a:srgbClr val="EA4335"/>
          </p15:clr>
        </p15:guide>
        <p15:guide id="25" orient="horz" pos="288">
          <p15:clr>
            <a:srgbClr val="EA4335"/>
          </p15:clr>
        </p15:guide>
        <p15:guide id="26" orient="horz" pos="743">
          <p15:clr>
            <a:srgbClr val="EA4335"/>
          </p15:clr>
        </p15:guide>
        <p15:guide id="27" orient="horz" pos="841">
          <p15:clr>
            <a:srgbClr val="EA4335"/>
          </p15:clr>
        </p15:guide>
        <p15:guide id="28" orient="horz" pos="1296">
          <p15:clr>
            <a:srgbClr val="EA4335"/>
          </p15:clr>
        </p15:guide>
        <p15:guide id="29" orient="horz" pos="1394">
          <p15:clr>
            <a:srgbClr val="EA4335"/>
          </p15:clr>
        </p15:guide>
        <p15:guide id="30" orient="horz" pos="1843">
          <p15:clr>
            <a:srgbClr val="EA4335"/>
          </p15:clr>
        </p15:guide>
        <p15:guide id="31" orient="horz" pos="1935">
          <p15:clr>
            <a:srgbClr val="EA4335"/>
          </p15:clr>
        </p15:guide>
        <p15:guide id="32" orient="horz" pos="2385">
          <p15:clr>
            <a:srgbClr val="EA4335"/>
          </p15:clr>
        </p15:guide>
        <p15:guide id="33" orient="horz" pos="2494">
          <p15:clr>
            <a:srgbClr val="EA4335"/>
          </p15:clr>
        </p15:guide>
        <p15:guide id="34" orient="horz" pos="294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/>
          <p:nvPr/>
        </p:nvSpPr>
        <p:spPr>
          <a:xfrm>
            <a:off x="-24875" y="0"/>
            <a:ext cx="9240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8"/>
          <p:cNvSpPr/>
          <p:nvPr/>
        </p:nvSpPr>
        <p:spPr>
          <a:xfrm>
            <a:off x="3656400" y="1179525"/>
            <a:ext cx="5559000" cy="290910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28"/>
          <p:cNvGrpSpPr/>
          <p:nvPr/>
        </p:nvGrpSpPr>
        <p:grpSpPr>
          <a:xfrm>
            <a:off x="401660" y="575530"/>
            <a:ext cx="1031041" cy="197043"/>
            <a:chOff x="997305" y="2287102"/>
            <a:chExt cx="1387300" cy="269700"/>
          </a:xfrm>
        </p:grpSpPr>
        <p:sp>
          <p:nvSpPr>
            <p:cNvPr id="136" name="Google Shape;136;p28"/>
            <p:cNvSpPr/>
            <p:nvPr/>
          </p:nvSpPr>
          <p:spPr>
            <a:xfrm>
              <a:off x="997305" y="2287102"/>
              <a:ext cx="269700" cy="269700"/>
            </a:xfrm>
            <a:prstGeom prst="ellipse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1556105" y="2287102"/>
              <a:ext cx="269700" cy="269700"/>
            </a:xfrm>
            <a:prstGeom prst="ellipse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2114905" y="2287102"/>
              <a:ext cx="269700" cy="269700"/>
            </a:xfrm>
            <a:prstGeom prst="ellipse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6747" y="4195725"/>
            <a:ext cx="665625" cy="5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1362975" y="4088575"/>
            <a:ext cx="65124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5"/>
              </a:buClr>
              <a:buSzPts val="13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Dataswyft Network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515125" y="461500"/>
            <a:ext cx="7386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Private Compute </a:t>
            </a:r>
            <a:r>
              <a:rPr lang="en" sz="2000">
                <a:solidFill>
                  <a:schemeClr val="accent1"/>
                </a:solidFill>
                <a:latin typeface="Mulish Black"/>
                <a:ea typeface="Mulish Black"/>
                <a:cs typeface="Mulish Black"/>
                <a:sym typeface="Mulish Black"/>
              </a:rPr>
              <a:t>ON</a:t>
            </a:r>
            <a:r>
              <a:rPr lang="en" sz="20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➛</a:t>
            </a:r>
            <a:r>
              <a:rPr lang="en" sz="2000">
                <a:solidFill>
                  <a:schemeClr val="accent3"/>
                </a:solidFill>
                <a:latin typeface="Mulish Black"/>
                <a:ea typeface="Mulish Black"/>
                <a:cs typeface="Mulish Black"/>
                <a:sym typeface="Mulish Black"/>
              </a:rPr>
              <a:t>IN</a:t>
            </a:r>
            <a:r>
              <a:rPr lang="en" sz="20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 a Data Wallet</a:t>
            </a:r>
            <a:endParaRPr sz="20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91904" y="4681550"/>
            <a:ext cx="10146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900">
                <a:solidFill>
                  <a:srgbClr val="666666"/>
                </a:solidFill>
                <a:latin typeface="Muli"/>
                <a:ea typeface="Muli"/>
                <a:cs typeface="Muli"/>
                <a:sym typeface="Muli"/>
              </a:rPr>
              <a:t>v1.0</a:t>
            </a:r>
            <a:endParaRPr b="1" i="0" sz="900" u="none" cap="none" strike="noStrike">
              <a:solidFill>
                <a:srgbClr val="66666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4">
            <a:alphaModFix/>
          </a:blip>
          <a:srcRect b="20425" l="0" r="0" t="22662"/>
          <a:stretch/>
        </p:blipFill>
        <p:spPr>
          <a:xfrm>
            <a:off x="-24875" y="1321963"/>
            <a:ext cx="9240300" cy="26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1699925" y="1988500"/>
            <a:ext cx="36984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5"/>
              </a:buClr>
              <a:buSzPts val="13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Terry Lee</a:t>
            </a:r>
            <a:endParaRPr sz="1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699925" y="2399400"/>
            <a:ext cx="37365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5"/>
              </a:buClr>
              <a:buSzPts val="13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Engineer</a:t>
            </a: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, Dataswyft Group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5"/>
              </a:buClr>
              <a:buSzPts val="13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Cambridge, UK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7375"/>
              </a:buClr>
              <a:buSzPts val="13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terry.lee@dataswyft.com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/>
        </p:nvSpPr>
        <p:spPr>
          <a:xfrm>
            <a:off x="0" y="246825"/>
            <a:ext cx="36225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CheckD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- Putting it altogether…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401" name="Google Shape;401;p37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37"/>
          <p:cNvSpPr/>
          <p:nvPr/>
        </p:nvSpPr>
        <p:spPr>
          <a:xfrm>
            <a:off x="402325" y="819775"/>
            <a:ext cx="3220200" cy="7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How it works…</a:t>
            </a:r>
            <a:endParaRPr sz="12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402325" y="3949175"/>
            <a:ext cx="3220200" cy="68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Questions?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04" name="Google Shape;404;p37" title="CheckD Dataswyft Wallet Data Share Sequen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625" y="246825"/>
            <a:ext cx="4965164" cy="4383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/>
          <p:nvPr/>
        </p:nvSpPr>
        <p:spPr>
          <a:xfrm>
            <a:off x="0" y="246825"/>
            <a:ext cx="33669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We are hiring!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410" name="Google Shape;410;p38"/>
          <p:cNvSpPr txBox="1"/>
          <p:nvPr>
            <p:ph idx="12" type="sldNum"/>
          </p:nvPr>
        </p:nvSpPr>
        <p:spPr>
          <a:xfrm>
            <a:off x="8193024" y="40791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38"/>
          <p:cNvSpPr txBox="1"/>
          <p:nvPr>
            <p:ph idx="2" type="subTitle"/>
          </p:nvPr>
        </p:nvSpPr>
        <p:spPr>
          <a:xfrm>
            <a:off x="710675" y="705325"/>
            <a:ext cx="2625900" cy="3936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an expert in…</a:t>
            </a: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1402700" y="1438675"/>
            <a:ext cx="2706300" cy="140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Dataswyft Wallet Engineer</a:t>
            </a:r>
            <a:endParaRPr sz="12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Rust</a:t>
            </a:r>
            <a:endParaRPr b="1" sz="9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Systems and Network are your forte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Senior Position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3" name="Google Shape;413;p38"/>
          <p:cNvSpPr/>
          <p:nvPr/>
        </p:nvSpPr>
        <p:spPr>
          <a:xfrm>
            <a:off x="5124350" y="1438675"/>
            <a:ext cx="2527500" cy="142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CheckD Engineer</a:t>
            </a:r>
            <a:endParaRPr sz="12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Elixir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Phoenix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 is your second language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Senior Position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14" name="Google Shape;414;p38"/>
          <p:cNvGrpSpPr/>
          <p:nvPr/>
        </p:nvGrpSpPr>
        <p:grpSpPr>
          <a:xfrm>
            <a:off x="1636459" y="3675275"/>
            <a:ext cx="5667862" cy="588123"/>
            <a:chOff x="5907600" y="320634"/>
            <a:chExt cx="2288011" cy="1684200"/>
          </a:xfrm>
        </p:grpSpPr>
        <p:sp>
          <p:nvSpPr>
            <p:cNvPr id="415" name="Google Shape;415;p38"/>
            <p:cNvSpPr/>
            <p:nvPr/>
          </p:nvSpPr>
          <p:spPr>
            <a:xfrm>
              <a:off x="5948911" y="320634"/>
              <a:ext cx="2246700" cy="1684200"/>
            </a:xfrm>
            <a:prstGeom prst="roundRect">
              <a:avLst>
                <a:gd fmla="val 3535" name="adj"/>
              </a:avLst>
            </a:prstGeom>
            <a:solidFill>
              <a:srgbClr val="FFFFF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1560000" dist="9525">
                <a:srgbClr val="20154E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5907600" y="862050"/>
              <a:ext cx="5487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0" wrap="square" tIns="27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9AF84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6070766" y="862040"/>
              <a:ext cx="2076900" cy="7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Send CV, Github and/or LinkedIn to </a:t>
              </a:r>
              <a:r>
                <a:rPr lang="en" sz="1200">
                  <a:solidFill>
                    <a:schemeClr val="accent2"/>
                  </a:solidFill>
                  <a:latin typeface="Muli"/>
                  <a:ea typeface="Muli"/>
                  <a:cs typeface="Muli"/>
                  <a:sym typeface="Muli"/>
                </a:rPr>
                <a:t>your.future.with@dataswyft.com</a:t>
              </a:r>
              <a:endParaRPr sz="10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9"/>
          <p:cNvSpPr/>
          <p:nvPr/>
        </p:nvSpPr>
        <p:spPr>
          <a:xfrm>
            <a:off x="3785625" y="457225"/>
            <a:ext cx="4633500" cy="11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Data Wallet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Digital tool for an individual to securely store, manage and control access personal information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440000" y="2016075"/>
            <a:ext cx="5063400" cy="17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Compute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 processor that derives new information from existing data; and/or transforms proprietary data structures into standard data models.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Given height and weight attributes, the BMI is computed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Legacy JSON containing `first_name` and `last_name` transformed into FOAF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5503400" y="2016075"/>
            <a:ext cx="2935200" cy="17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A39C3"/>
                </a:solidFill>
                <a:latin typeface="Muli"/>
                <a:ea typeface="Muli"/>
                <a:cs typeface="Muli"/>
                <a:sym typeface="Muli"/>
              </a:rPr>
              <a:t>Private Compute</a:t>
            </a:r>
            <a:endParaRPr sz="1200">
              <a:solidFill>
                <a:srgbClr val="EA39C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Computes done on Data Wallets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Must not leak, intentionally or otherwise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Must be privacy preserving. -&gt; Anonymized.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54" name="Google Shape;154;p29"/>
          <p:cNvGrpSpPr/>
          <p:nvPr/>
        </p:nvGrpSpPr>
        <p:grpSpPr>
          <a:xfrm>
            <a:off x="1699140" y="4289670"/>
            <a:ext cx="6720118" cy="588123"/>
            <a:chOff x="5907600" y="320634"/>
            <a:chExt cx="2288011" cy="1684200"/>
          </a:xfrm>
        </p:grpSpPr>
        <p:sp>
          <p:nvSpPr>
            <p:cNvPr id="155" name="Google Shape;155;p29"/>
            <p:cNvSpPr/>
            <p:nvPr/>
          </p:nvSpPr>
          <p:spPr>
            <a:xfrm>
              <a:off x="5948911" y="320634"/>
              <a:ext cx="2246700" cy="1684200"/>
            </a:xfrm>
            <a:prstGeom prst="roundRect">
              <a:avLst>
                <a:gd fmla="val 3535" name="adj"/>
              </a:avLst>
            </a:prstGeom>
            <a:solidFill>
              <a:srgbClr val="FFFFFF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1560000" dist="9525">
                <a:srgbClr val="20154E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5907600" y="862050"/>
              <a:ext cx="5487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74300" spcFirstLastPara="1" rIns="0" wrap="square" tIns="27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F9AF84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6070766" y="862040"/>
              <a:ext cx="2076900" cy="7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Muli"/>
                  <a:ea typeface="Muli"/>
                  <a:cs typeface="Muli"/>
                  <a:sym typeface="Muli"/>
                </a:rPr>
                <a:t>The Primary Purpose of Compute on a Data Wallet is to create Data Assets</a:t>
              </a:r>
              <a:endParaRPr sz="10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58" name="Google Shape;158;p29"/>
          <p:cNvSpPr txBox="1"/>
          <p:nvPr/>
        </p:nvSpPr>
        <p:spPr>
          <a:xfrm>
            <a:off x="0" y="246825"/>
            <a:ext cx="36225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Some Definitions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/>
        </p:nvSpPr>
        <p:spPr>
          <a:xfrm>
            <a:off x="0" y="246825"/>
            <a:ext cx="36225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</a:t>
            </a:r>
            <a:r>
              <a:rPr lang="en" sz="16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ON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Data Wallet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0"/>
          <p:cNvSpPr/>
          <p:nvPr/>
        </p:nvSpPr>
        <p:spPr>
          <a:xfrm>
            <a:off x="402325" y="819775"/>
            <a:ext cx="3220200" cy="123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Generic Compute Model</a:t>
            </a:r>
            <a:endParaRPr sz="12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is an external entity. Resides outside the boundaries of the Data Wallet and the Provider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6" name="Google Shape;166;p30" title="Generic Compute Mod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575" y="190325"/>
            <a:ext cx="3728442" cy="47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/>
          <p:nvPr/>
        </p:nvSpPr>
        <p:spPr>
          <a:xfrm>
            <a:off x="402325" y="2212850"/>
            <a:ext cx="3220200" cy="274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Characteristics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can be in 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any programming language</a:t>
            </a:r>
            <a:endParaRPr b="1"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Permissions handshaking needs to be handled by the Compute. It has to stored access credentials to every data wallet it connects to.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Able to easily aggregate data. 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Most open form of computation. It can do anything with the data it collects. Create any asset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 Wallet owner must trust the Compute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Discovery mechanism required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for Compute to find the Data Wallets and vice-versa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compute costs</a:t>
            </a:r>
            <a:endParaRPr b="1"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1"/>
          <p:cNvGrpSpPr/>
          <p:nvPr/>
        </p:nvGrpSpPr>
        <p:grpSpPr>
          <a:xfrm>
            <a:off x="2760550" y="1844888"/>
            <a:ext cx="814200" cy="1765426"/>
            <a:chOff x="3080650" y="1293075"/>
            <a:chExt cx="814200" cy="2767125"/>
          </a:xfrm>
        </p:grpSpPr>
        <p:sp>
          <p:nvSpPr>
            <p:cNvPr id="174" name="Google Shape;174;p31"/>
            <p:cNvSpPr txBox="1"/>
            <p:nvPr/>
          </p:nvSpPr>
          <p:spPr>
            <a:xfrm>
              <a:off x="3080650" y="1293075"/>
              <a:ext cx="814200" cy="6918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 (e.g. Gov agency)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5" name="Google Shape;175;p31"/>
            <p:cNvSpPr txBox="1"/>
            <p:nvPr/>
          </p:nvSpPr>
          <p:spPr>
            <a:xfrm>
              <a:off x="3080650" y="221015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6" name="Google Shape;176;p31"/>
            <p:cNvSpPr txBox="1"/>
            <p:nvPr/>
          </p:nvSpPr>
          <p:spPr>
            <a:xfrm>
              <a:off x="3080650" y="2901925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7" name="Google Shape;177;p31"/>
            <p:cNvSpPr txBox="1"/>
            <p:nvPr/>
          </p:nvSpPr>
          <p:spPr>
            <a:xfrm>
              <a:off x="3080650" y="359370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178" name="Google Shape;178;p31"/>
          <p:cNvCxnSpPr>
            <a:stCxn id="179" idx="3"/>
            <a:endCxn id="174" idx="1"/>
          </p:cNvCxnSpPr>
          <p:nvPr/>
        </p:nvCxnSpPr>
        <p:spPr>
          <a:xfrm flipH="1" rot="10800000">
            <a:off x="1354150" y="2065673"/>
            <a:ext cx="1406400" cy="25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31"/>
          <p:cNvCxnSpPr>
            <a:stCxn id="179" idx="3"/>
            <a:endCxn id="175" idx="1"/>
          </p:cNvCxnSpPr>
          <p:nvPr/>
        </p:nvCxnSpPr>
        <p:spPr>
          <a:xfrm>
            <a:off x="1354150" y="2316773"/>
            <a:ext cx="1406400" cy="2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31"/>
          <p:cNvCxnSpPr>
            <a:stCxn id="179" idx="3"/>
            <a:endCxn id="176" idx="1"/>
          </p:cNvCxnSpPr>
          <p:nvPr/>
        </p:nvCxnSpPr>
        <p:spPr>
          <a:xfrm>
            <a:off x="1354150" y="2316773"/>
            <a:ext cx="1406400" cy="70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31"/>
          <p:cNvCxnSpPr>
            <a:stCxn id="179" idx="3"/>
            <a:endCxn id="177" idx="1"/>
          </p:cNvCxnSpPr>
          <p:nvPr/>
        </p:nvCxnSpPr>
        <p:spPr>
          <a:xfrm>
            <a:off x="1354150" y="2316773"/>
            <a:ext cx="1406400" cy="11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" name="Google Shape;179;p31"/>
          <p:cNvSpPr txBox="1"/>
          <p:nvPr/>
        </p:nvSpPr>
        <p:spPr>
          <a:xfrm>
            <a:off x="291250" y="2083523"/>
            <a:ext cx="1062900" cy="4665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rPr>
              <a:t>Centralized store (e.g. Hospital)</a:t>
            </a:r>
            <a:endParaRPr sz="900">
              <a:solidFill>
                <a:srgbClr val="99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83" name="Google Shape;183;p31"/>
          <p:cNvGrpSpPr/>
          <p:nvPr/>
        </p:nvGrpSpPr>
        <p:grpSpPr>
          <a:xfrm>
            <a:off x="1929907" y="2892148"/>
            <a:ext cx="547500" cy="454019"/>
            <a:chOff x="2031907" y="3076679"/>
            <a:chExt cx="547500" cy="454019"/>
          </a:xfrm>
        </p:grpSpPr>
        <p:sp>
          <p:nvSpPr>
            <p:cNvPr id="184" name="Google Shape;184;p31"/>
            <p:cNvSpPr/>
            <p:nvPr/>
          </p:nvSpPr>
          <p:spPr>
            <a:xfrm>
              <a:off x="2088607" y="3123899"/>
              <a:ext cx="434100" cy="406800"/>
            </a:xfrm>
            <a:prstGeom prst="wedgeEllipseCallout">
              <a:avLst>
                <a:gd fmla="val -63857" name="adj1"/>
                <a:gd fmla="val 12359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85" name="Google Shape;185;p31"/>
            <p:cNvSpPr txBox="1"/>
            <p:nvPr/>
          </p:nvSpPr>
          <p:spPr>
            <a:xfrm>
              <a:off x="2031907" y="3076679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6" name="Google Shape;186;p31"/>
          <p:cNvGrpSpPr/>
          <p:nvPr/>
        </p:nvGrpSpPr>
        <p:grpSpPr>
          <a:xfrm>
            <a:off x="1383494" y="2801530"/>
            <a:ext cx="340735" cy="347408"/>
            <a:chOff x="1627828" y="3222274"/>
            <a:chExt cx="340735" cy="347408"/>
          </a:xfrm>
        </p:grpSpPr>
        <p:sp>
          <p:nvSpPr>
            <p:cNvPr id="187" name="Google Shape;187;p31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37786" y="7242"/>
                  </a:moveTo>
                  <a:cubicBezTo>
                    <a:pt x="32972" y="11970"/>
                    <a:pt x="26369" y="14910"/>
                    <a:pt x="19127" y="14910"/>
                  </a:cubicBezTo>
                  <a:cubicBezTo>
                    <a:pt x="11630" y="14910"/>
                    <a:pt x="4857" y="11800"/>
                    <a:pt x="1" y="6816"/>
                  </a:cubicBezTo>
                  <a:cubicBezTo>
                    <a:pt x="1705" y="3749"/>
                    <a:pt x="4687" y="1406"/>
                    <a:pt x="9074" y="724"/>
                  </a:cubicBezTo>
                  <a:lnTo>
                    <a:pt x="11460" y="0"/>
                  </a:lnTo>
                  <a:cubicBezTo>
                    <a:pt x="13206" y="2940"/>
                    <a:pt x="15933" y="4814"/>
                    <a:pt x="19042" y="4814"/>
                  </a:cubicBezTo>
                  <a:cubicBezTo>
                    <a:pt x="22152" y="4814"/>
                    <a:pt x="24836" y="2940"/>
                    <a:pt x="26582" y="0"/>
                  </a:cubicBezTo>
                  <a:lnTo>
                    <a:pt x="29223" y="767"/>
                  </a:lnTo>
                  <a:cubicBezTo>
                    <a:pt x="33440" y="1278"/>
                    <a:pt x="36209" y="3877"/>
                    <a:pt x="37786" y="724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9074" y="724"/>
                  </a:moveTo>
                  <a:cubicBezTo>
                    <a:pt x="4687" y="1406"/>
                    <a:pt x="1705" y="3749"/>
                    <a:pt x="1" y="6816"/>
                  </a:cubicBezTo>
                  <a:cubicBezTo>
                    <a:pt x="4857" y="11800"/>
                    <a:pt x="11630" y="14910"/>
                    <a:pt x="19127" y="14910"/>
                  </a:cubicBezTo>
                  <a:cubicBezTo>
                    <a:pt x="26369" y="14910"/>
                    <a:pt x="32972" y="11970"/>
                    <a:pt x="37786" y="7242"/>
                  </a:cubicBezTo>
                  <a:cubicBezTo>
                    <a:pt x="36209" y="3877"/>
                    <a:pt x="33440" y="1278"/>
                    <a:pt x="29223" y="767"/>
                  </a:cubicBezTo>
                  <a:lnTo>
                    <a:pt x="26582" y="0"/>
                  </a:lnTo>
                  <a:cubicBezTo>
                    <a:pt x="24836" y="2940"/>
                    <a:pt x="22152" y="4814"/>
                    <a:pt x="19042" y="4814"/>
                  </a:cubicBezTo>
                  <a:cubicBezTo>
                    <a:pt x="15933" y="4814"/>
                    <a:pt x="13206" y="2940"/>
                    <a:pt x="11460" y="0"/>
                  </a:cubicBezTo>
                  <a:close/>
                  <a:moveTo>
                    <a:pt x="11247" y="597"/>
                  </a:moveTo>
                  <a:lnTo>
                    <a:pt x="9202" y="1236"/>
                  </a:lnTo>
                  <a:lnTo>
                    <a:pt x="9159" y="1236"/>
                  </a:lnTo>
                  <a:cubicBezTo>
                    <a:pt x="5113" y="1917"/>
                    <a:pt x="2344" y="3962"/>
                    <a:pt x="682" y="6731"/>
                  </a:cubicBezTo>
                  <a:cubicBezTo>
                    <a:pt x="5368" y="11459"/>
                    <a:pt x="11928" y="14356"/>
                    <a:pt x="19127" y="14356"/>
                  </a:cubicBezTo>
                  <a:cubicBezTo>
                    <a:pt x="26114" y="14356"/>
                    <a:pt x="32461" y="11630"/>
                    <a:pt x="37147" y="7157"/>
                  </a:cubicBezTo>
                  <a:cubicBezTo>
                    <a:pt x="35613" y="4047"/>
                    <a:pt x="33015" y="1747"/>
                    <a:pt x="29181" y="1321"/>
                  </a:cubicBezTo>
                  <a:lnTo>
                    <a:pt x="29138" y="1321"/>
                  </a:lnTo>
                  <a:lnTo>
                    <a:pt x="26838" y="597"/>
                  </a:lnTo>
                  <a:cubicBezTo>
                    <a:pt x="25006" y="3451"/>
                    <a:pt x="22237" y="5325"/>
                    <a:pt x="19042" y="5325"/>
                  </a:cubicBezTo>
                  <a:cubicBezTo>
                    <a:pt x="15805" y="5325"/>
                    <a:pt x="13036" y="3451"/>
                    <a:pt x="11247" y="597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1730389" y="3437325"/>
              <a:ext cx="137147" cy="55592"/>
            </a:xfrm>
            <a:custGeom>
              <a:rect b="b" l="l" r="r" t="t"/>
              <a:pathLst>
                <a:path extrusionOk="0" h="7157" w="15209">
                  <a:moveTo>
                    <a:pt x="3494" y="0"/>
                  </a:moveTo>
                  <a:cubicBezTo>
                    <a:pt x="3494" y="1321"/>
                    <a:pt x="1" y="2641"/>
                    <a:pt x="1" y="2641"/>
                  </a:cubicBezTo>
                  <a:cubicBezTo>
                    <a:pt x="725" y="4345"/>
                    <a:pt x="3494" y="7157"/>
                    <a:pt x="7753" y="7157"/>
                  </a:cubicBezTo>
                  <a:cubicBezTo>
                    <a:pt x="12013" y="7157"/>
                    <a:pt x="14484" y="4345"/>
                    <a:pt x="15208" y="2641"/>
                  </a:cubicBezTo>
                  <a:cubicBezTo>
                    <a:pt x="15208" y="2641"/>
                    <a:pt x="12269" y="1832"/>
                    <a:pt x="12013" y="0"/>
                  </a:cubicBezTo>
                  <a:cubicBezTo>
                    <a:pt x="12013" y="0"/>
                    <a:pt x="9457" y="1321"/>
                    <a:pt x="7753" y="1321"/>
                  </a:cubicBezTo>
                  <a:cubicBezTo>
                    <a:pt x="6050" y="1321"/>
                    <a:pt x="3494" y="0"/>
                    <a:pt x="3494" y="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1727314" y="3433683"/>
              <a:ext cx="143288" cy="61557"/>
            </a:xfrm>
            <a:custGeom>
              <a:rect b="b" l="l" r="r" t="t"/>
              <a:pathLst>
                <a:path extrusionOk="0" h="7925" w="15890">
                  <a:moveTo>
                    <a:pt x="3920" y="214"/>
                  </a:moveTo>
                  <a:lnTo>
                    <a:pt x="3536" y="1"/>
                  </a:lnTo>
                  <a:lnTo>
                    <a:pt x="3536" y="469"/>
                  </a:lnTo>
                  <a:cubicBezTo>
                    <a:pt x="3536" y="682"/>
                    <a:pt x="3409" y="938"/>
                    <a:pt x="3110" y="1236"/>
                  </a:cubicBezTo>
                  <a:cubicBezTo>
                    <a:pt x="2770" y="1534"/>
                    <a:pt x="2386" y="1790"/>
                    <a:pt x="1960" y="2045"/>
                  </a:cubicBezTo>
                  <a:cubicBezTo>
                    <a:pt x="1534" y="2301"/>
                    <a:pt x="1108" y="2514"/>
                    <a:pt x="768" y="2642"/>
                  </a:cubicBezTo>
                  <a:cubicBezTo>
                    <a:pt x="640" y="2727"/>
                    <a:pt x="512" y="2770"/>
                    <a:pt x="384" y="2812"/>
                  </a:cubicBezTo>
                  <a:cubicBezTo>
                    <a:pt x="342" y="2812"/>
                    <a:pt x="342" y="2855"/>
                    <a:pt x="299" y="2855"/>
                  </a:cubicBezTo>
                  <a:lnTo>
                    <a:pt x="256" y="2855"/>
                  </a:lnTo>
                  <a:lnTo>
                    <a:pt x="256" y="2855"/>
                  </a:lnTo>
                  <a:lnTo>
                    <a:pt x="256" y="2855"/>
                  </a:lnTo>
                  <a:lnTo>
                    <a:pt x="1" y="2940"/>
                  </a:lnTo>
                  <a:lnTo>
                    <a:pt x="129" y="3196"/>
                  </a:lnTo>
                  <a:cubicBezTo>
                    <a:pt x="853" y="4985"/>
                    <a:pt x="3707" y="7924"/>
                    <a:pt x="8094" y="7924"/>
                  </a:cubicBezTo>
                  <a:cubicBezTo>
                    <a:pt x="12482" y="7924"/>
                    <a:pt x="15038" y="4985"/>
                    <a:pt x="15762" y="3196"/>
                  </a:cubicBezTo>
                  <a:lnTo>
                    <a:pt x="15890" y="2940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cubicBezTo>
                    <a:pt x="15549" y="2855"/>
                    <a:pt x="15507" y="2812"/>
                    <a:pt x="15507" y="2812"/>
                  </a:cubicBezTo>
                  <a:cubicBezTo>
                    <a:pt x="15421" y="2812"/>
                    <a:pt x="15294" y="2770"/>
                    <a:pt x="15166" y="2727"/>
                  </a:cubicBezTo>
                  <a:cubicBezTo>
                    <a:pt x="14910" y="2599"/>
                    <a:pt x="14527" y="2471"/>
                    <a:pt x="14186" y="2258"/>
                  </a:cubicBezTo>
                  <a:cubicBezTo>
                    <a:pt x="13419" y="1832"/>
                    <a:pt x="12695" y="1194"/>
                    <a:pt x="12610" y="427"/>
                  </a:cubicBezTo>
                  <a:lnTo>
                    <a:pt x="12567" y="43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184" y="214"/>
                  </a:lnTo>
                  <a:cubicBezTo>
                    <a:pt x="12184" y="256"/>
                    <a:pt x="12141" y="256"/>
                    <a:pt x="12099" y="256"/>
                  </a:cubicBezTo>
                  <a:cubicBezTo>
                    <a:pt x="12013" y="299"/>
                    <a:pt x="11928" y="342"/>
                    <a:pt x="11800" y="427"/>
                  </a:cubicBezTo>
                  <a:cubicBezTo>
                    <a:pt x="11545" y="555"/>
                    <a:pt x="11162" y="682"/>
                    <a:pt x="10736" y="853"/>
                  </a:cubicBezTo>
                  <a:cubicBezTo>
                    <a:pt x="9884" y="1194"/>
                    <a:pt x="8861" y="1534"/>
                    <a:pt x="8094" y="1534"/>
                  </a:cubicBezTo>
                  <a:cubicBezTo>
                    <a:pt x="7285" y="1534"/>
                    <a:pt x="6263" y="1194"/>
                    <a:pt x="5411" y="853"/>
                  </a:cubicBezTo>
                  <a:cubicBezTo>
                    <a:pt x="4985" y="682"/>
                    <a:pt x="4601" y="555"/>
                    <a:pt x="4346" y="427"/>
                  </a:cubicBezTo>
                  <a:cubicBezTo>
                    <a:pt x="4218" y="342"/>
                    <a:pt x="4133" y="299"/>
                    <a:pt x="4048" y="256"/>
                  </a:cubicBezTo>
                  <a:cubicBezTo>
                    <a:pt x="4005" y="256"/>
                    <a:pt x="4005" y="256"/>
                    <a:pt x="3962" y="214"/>
                  </a:cubicBezTo>
                  <a:lnTo>
                    <a:pt x="3962" y="214"/>
                  </a:lnTo>
                  <a:lnTo>
                    <a:pt x="3962" y="214"/>
                  </a:lnTo>
                  <a:close/>
                  <a:moveTo>
                    <a:pt x="12141" y="853"/>
                  </a:moveTo>
                  <a:cubicBezTo>
                    <a:pt x="12099" y="853"/>
                    <a:pt x="12056" y="895"/>
                    <a:pt x="12013" y="895"/>
                  </a:cubicBezTo>
                  <a:cubicBezTo>
                    <a:pt x="11758" y="1023"/>
                    <a:pt x="11375" y="1194"/>
                    <a:pt x="10949" y="1364"/>
                  </a:cubicBezTo>
                  <a:cubicBezTo>
                    <a:pt x="10097" y="1705"/>
                    <a:pt x="8989" y="2045"/>
                    <a:pt x="8094" y="2045"/>
                  </a:cubicBezTo>
                  <a:cubicBezTo>
                    <a:pt x="7157" y="2045"/>
                    <a:pt x="6050" y="1705"/>
                    <a:pt x="5198" y="1364"/>
                  </a:cubicBezTo>
                  <a:cubicBezTo>
                    <a:pt x="4772" y="1194"/>
                    <a:pt x="4388" y="1023"/>
                    <a:pt x="4133" y="895"/>
                  </a:cubicBezTo>
                  <a:cubicBezTo>
                    <a:pt x="4090" y="895"/>
                    <a:pt x="4048" y="853"/>
                    <a:pt x="4005" y="853"/>
                  </a:cubicBezTo>
                  <a:cubicBezTo>
                    <a:pt x="3920" y="1151"/>
                    <a:pt x="3707" y="1407"/>
                    <a:pt x="3451" y="1619"/>
                  </a:cubicBezTo>
                  <a:cubicBezTo>
                    <a:pt x="3110" y="1960"/>
                    <a:pt x="2642" y="2258"/>
                    <a:pt x="2216" y="2514"/>
                  </a:cubicBezTo>
                  <a:cubicBezTo>
                    <a:pt x="1790" y="2770"/>
                    <a:pt x="1321" y="2983"/>
                    <a:pt x="1023" y="3110"/>
                  </a:cubicBezTo>
                  <a:cubicBezTo>
                    <a:pt x="895" y="3196"/>
                    <a:pt x="810" y="3238"/>
                    <a:pt x="725" y="3238"/>
                  </a:cubicBezTo>
                  <a:cubicBezTo>
                    <a:pt x="1534" y="4857"/>
                    <a:pt x="4133" y="7370"/>
                    <a:pt x="8094" y="7370"/>
                  </a:cubicBezTo>
                  <a:cubicBezTo>
                    <a:pt x="11971" y="7370"/>
                    <a:pt x="14356" y="4900"/>
                    <a:pt x="15166" y="3281"/>
                  </a:cubicBezTo>
                  <a:cubicBezTo>
                    <a:pt x="15123" y="3238"/>
                    <a:pt x="15038" y="3238"/>
                    <a:pt x="14995" y="3196"/>
                  </a:cubicBezTo>
                  <a:cubicBezTo>
                    <a:pt x="14697" y="3110"/>
                    <a:pt x="14314" y="2940"/>
                    <a:pt x="13888" y="2727"/>
                  </a:cubicBezTo>
                  <a:cubicBezTo>
                    <a:pt x="13206" y="2301"/>
                    <a:pt x="12439" y="1705"/>
                    <a:pt x="12141" y="853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9074" y="1"/>
                  </a:move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lose/>
                </a:path>
              </a:pathLst>
            </a:custGeom>
            <a:solidFill>
              <a:srgbClr val="F7F4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15080" y="20575"/>
                  </a:moveTo>
                  <a:cubicBezTo>
                    <a:pt x="16614" y="18488"/>
                    <a:pt x="17593" y="15549"/>
                    <a:pt x="17593" y="12269"/>
                  </a:cubicBezTo>
                  <a:cubicBezTo>
                    <a:pt x="17593" y="8861"/>
                    <a:pt x="17295" y="5922"/>
                    <a:pt x="16102" y="3834"/>
                  </a:cubicBezTo>
                  <a:cubicBezTo>
                    <a:pt x="15506" y="2812"/>
                    <a:pt x="14697" y="2003"/>
                    <a:pt x="13589" y="1449"/>
                  </a:cubicBezTo>
                  <a:cubicBezTo>
                    <a:pt x="12439" y="852"/>
                    <a:pt x="10991" y="554"/>
                    <a:pt x="9074" y="554"/>
                  </a:cubicBezTo>
                  <a:cubicBezTo>
                    <a:pt x="7114" y="554"/>
                    <a:pt x="5666" y="852"/>
                    <a:pt x="4558" y="1449"/>
                  </a:cubicBezTo>
                  <a:cubicBezTo>
                    <a:pt x="3408" y="2003"/>
                    <a:pt x="2599" y="2812"/>
                    <a:pt x="2002" y="3834"/>
                  </a:cubicBezTo>
                  <a:cubicBezTo>
                    <a:pt x="810" y="5922"/>
                    <a:pt x="554" y="8861"/>
                    <a:pt x="554" y="12269"/>
                  </a:cubicBezTo>
                  <a:cubicBezTo>
                    <a:pt x="554" y="15549"/>
                    <a:pt x="1491" y="18488"/>
                    <a:pt x="3067" y="20575"/>
                  </a:cubicBezTo>
                  <a:cubicBezTo>
                    <a:pt x="4601" y="22705"/>
                    <a:pt x="6731" y="23983"/>
                    <a:pt x="9074" y="23983"/>
                  </a:cubicBezTo>
                  <a:cubicBezTo>
                    <a:pt x="11374" y="23983"/>
                    <a:pt x="13504" y="22705"/>
                    <a:pt x="15080" y="20575"/>
                  </a:cubicBezTo>
                  <a:close/>
                  <a:moveTo>
                    <a:pt x="9074" y="24494"/>
                  </a:move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1785700" y="3259328"/>
              <a:ext cx="96812" cy="153540"/>
            </a:xfrm>
            <a:custGeom>
              <a:rect b="b" l="l" r="r" t="t"/>
              <a:pathLst>
                <a:path extrusionOk="0" h="19767" w="10736">
                  <a:moveTo>
                    <a:pt x="8307" y="17210"/>
                  </a:moveTo>
                  <a:cubicBezTo>
                    <a:pt x="8180" y="18105"/>
                    <a:pt x="8137" y="18403"/>
                    <a:pt x="8520" y="19425"/>
                  </a:cubicBezTo>
                  <a:cubicBezTo>
                    <a:pt x="8606" y="19596"/>
                    <a:pt x="8691" y="19723"/>
                    <a:pt x="8861" y="19766"/>
                  </a:cubicBezTo>
                  <a:cubicBezTo>
                    <a:pt x="10054" y="17679"/>
                    <a:pt x="10735" y="15080"/>
                    <a:pt x="10735" y="12269"/>
                  </a:cubicBezTo>
                  <a:cubicBezTo>
                    <a:pt x="10735" y="5496"/>
                    <a:pt x="9628" y="1"/>
                    <a:pt x="1705" y="1"/>
                  </a:cubicBezTo>
                  <a:cubicBezTo>
                    <a:pt x="1108" y="1"/>
                    <a:pt x="512" y="43"/>
                    <a:pt x="1" y="86"/>
                  </a:cubicBezTo>
                  <a:cubicBezTo>
                    <a:pt x="6646" y="895"/>
                    <a:pt x="8520" y="6774"/>
                    <a:pt x="8520" y="13036"/>
                  </a:cubicBezTo>
                  <a:cubicBezTo>
                    <a:pt x="8520" y="15336"/>
                    <a:pt x="8393" y="16486"/>
                    <a:pt x="8307" y="1721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1672003" y="3222274"/>
              <a:ext cx="257377" cy="194250"/>
            </a:xfrm>
            <a:custGeom>
              <a:rect b="b" l="l" r="r" t="t"/>
              <a:pathLst>
                <a:path extrusionOk="0" h="25008" w="28542">
                  <a:moveTo>
                    <a:pt x="13206" y="1"/>
                  </a:moveTo>
                  <a:cubicBezTo>
                    <a:pt x="1" y="1"/>
                    <a:pt x="1875" y="16955"/>
                    <a:pt x="2301" y="18701"/>
                  </a:cubicBezTo>
                  <a:cubicBezTo>
                    <a:pt x="2897" y="20959"/>
                    <a:pt x="5538" y="24452"/>
                    <a:pt x="7839" y="25006"/>
                  </a:cubicBezTo>
                  <a:cubicBezTo>
                    <a:pt x="7845" y="25007"/>
                    <a:pt x="7851" y="25008"/>
                    <a:pt x="7856" y="25008"/>
                  </a:cubicBezTo>
                  <a:cubicBezTo>
                    <a:pt x="8307" y="25008"/>
                    <a:pt x="4663" y="19644"/>
                    <a:pt x="6305" y="16443"/>
                  </a:cubicBezTo>
                  <a:cubicBezTo>
                    <a:pt x="9756" y="13036"/>
                    <a:pt x="6902" y="10735"/>
                    <a:pt x="11502" y="10735"/>
                  </a:cubicBezTo>
                  <a:cubicBezTo>
                    <a:pt x="15166" y="10735"/>
                    <a:pt x="18360" y="8478"/>
                    <a:pt x="19511" y="7370"/>
                  </a:cubicBezTo>
                  <a:cubicBezTo>
                    <a:pt x="24708" y="13036"/>
                    <a:pt x="22407" y="20405"/>
                    <a:pt x="21257" y="23813"/>
                  </a:cubicBezTo>
                  <a:cubicBezTo>
                    <a:pt x="21074" y="24350"/>
                    <a:pt x="21199" y="24652"/>
                    <a:pt x="21533" y="24652"/>
                  </a:cubicBezTo>
                  <a:cubicBezTo>
                    <a:pt x="22205" y="24652"/>
                    <a:pt x="23724" y="23423"/>
                    <a:pt x="25261" y="20405"/>
                  </a:cubicBezTo>
                  <a:cubicBezTo>
                    <a:pt x="28541" y="13930"/>
                    <a:pt x="26412" y="1"/>
                    <a:pt x="13206" y="1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31"/>
          <p:cNvGrpSpPr/>
          <p:nvPr/>
        </p:nvGrpSpPr>
        <p:grpSpPr>
          <a:xfrm>
            <a:off x="1968639" y="2441511"/>
            <a:ext cx="547500" cy="454019"/>
            <a:chOff x="2344251" y="2681186"/>
            <a:chExt cx="547500" cy="454019"/>
          </a:xfrm>
        </p:grpSpPr>
        <p:sp>
          <p:nvSpPr>
            <p:cNvPr id="196" name="Google Shape;196;p31"/>
            <p:cNvSpPr/>
            <p:nvPr/>
          </p:nvSpPr>
          <p:spPr>
            <a:xfrm>
              <a:off x="2400951" y="2728405"/>
              <a:ext cx="434100" cy="406800"/>
            </a:xfrm>
            <a:prstGeom prst="wedgeEllipseCallout">
              <a:avLst>
                <a:gd fmla="val -76879" name="adj1"/>
                <a:gd fmla="val 25031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7" name="Google Shape;197;p31"/>
            <p:cNvSpPr txBox="1"/>
            <p:nvPr/>
          </p:nvSpPr>
          <p:spPr>
            <a:xfrm>
              <a:off x="2344251" y="2681186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98" name="Google Shape;198;p31"/>
          <p:cNvGrpSpPr/>
          <p:nvPr/>
        </p:nvGrpSpPr>
        <p:grpSpPr>
          <a:xfrm>
            <a:off x="1724232" y="2083523"/>
            <a:ext cx="547500" cy="454019"/>
            <a:chOff x="2250007" y="2182611"/>
            <a:chExt cx="547500" cy="454019"/>
          </a:xfrm>
        </p:grpSpPr>
        <p:sp>
          <p:nvSpPr>
            <p:cNvPr id="199" name="Google Shape;199;p31"/>
            <p:cNvSpPr/>
            <p:nvPr/>
          </p:nvSpPr>
          <p:spPr>
            <a:xfrm>
              <a:off x="2306707" y="2229830"/>
              <a:ext cx="434100" cy="406800"/>
            </a:xfrm>
            <a:prstGeom prst="wedgeEllipseCallout">
              <a:avLst>
                <a:gd fmla="val -38622" name="adj1"/>
                <a:gd fmla="val 62919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0" name="Google Shape;200;p31"/>
            <p:cNvSpPr txBox="1"/>
            <p:nvPr/>
          </p:nvSpPr>
          <p:spPr>
            <a:xfrm>
              <a:off x="2250007" y="2182611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01" name="Google Shape;201;p31"/>
          <p:cNvGrpSpPr/>
          <p:nvPr/>
        </p:nvGrpSpPr>
        <p:grpSpPr>
          <a:xfrm>
            <a:off x="1329893" y="1895125"/>
            <a:ext cx="547500" cy="454019"/>
            <a:chOff x="2103707" y="1684032"/>
            <a:chExt cx="547500" cy="454019"/>
          </a:xfrm>
        </p:grpSpPr>
        <p:sp>
          <p:nvSpPr>
            <p:cNvPr id="202" name="Google Shape;202;p31"/>
            <p:cNvSpPr/>
            <p:nvPr/>
          </p:nvSpPr>
          <p:spPr>
            <a:xfrm>
              <a:off x="2160407" y="1731252"/>
              <a:ext cx="434100" cy="406800"/>
            </a:xfrm>
            <a:prstGeom prst="wedgeEllipseCallout">
              <a:avLst>
                <a:gd fmla="val -8397" name="adj1"/>
                <a:gd fmla="val 71297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3" name="Google Shape;203;p31"/>
            <p:cNvSpPr txBox="1"/>
            <p:nvPr/>
          </p:nvSpPr>
          <p:spPr>
            <a:xfrm>
              <a:off x="2103707" y="1684032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204" name="Google Shape;204;p31"/>
          <p:cNvSpPr txBox="1"/>
          <p:nvPr/>
        </p:nvSpPr>
        <p:spPr>
          <a:xfrm>
            <a:off x="46900" y="3921550"/>
            <a:ext cx="18951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Credentials, insights (data assets) created here will create value slowly</a:t>
            </a:r>
            <a:endParaRPr sz="9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5" name="Google Shape;205;p31"/>
          <p:cNvSpPr txBox="1"/>
          <p:nvPr>
            <p:ph type="title"/>
          </p:nvPr>
        </p:nvSpPr>
        <p:spPr>
          <a:xfrm>
            <a:off x="249050" y="997600"/>
            <a:ext cx="2345400" cy="4539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Centralized Stores</a:t>
            </a:r>
            <a:endParaRPr sz="1700"/>
          </a:p>
        </p:txBody>
      </p:sp>
      <p:sp>
        <p:nvSpPr>
          <p:cNvPr id="206" name="Google Shape;206;p31"/>
          <p:cNvSpPr txBox="1"/>
          <p:nvPr/>
        </p:nvSpPr>
        <p:spPr>
          <a:xfrm>
            <a:off x="4457900" y="1854050"/>
            <a:ext cx="1062900" cy="4665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rPr>
              <a:t>Centralized System (e.g. Hospital)</a:t>
            </a:r>
            <a:endParaRPr sz="900">
              <a:solidFill>
                <a:srgbClr val="99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07" name="Google Shape;207;p31"/>
          <p:cNvGrpSpPr/>
          <p:nvPr/>
        </p:nvGrpSpPr>
        <p:grpSpPr>
          <a:xfrm>
            <a:off x="5020039" y="2922794"/>
            <a:ext cx="340735" cy="347408"/>
            <a:chOff x="1627828" y="3222274"/>
            <a:chExt cx="340735" cy="347408"/>
          </a:xfrm>
        </p:grpSpPr>
        <p:sp>
          <p:nvSpPr>
            <p:cNvPr id="208" name="Google Shape;208;p31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37786" y="7242"/>
                  </a:moveTo>
                  <a:cubicBezTo>
                    <a:pt x="32972" y="11970"/>
                    <a:pt x="26369" y="14910"/>
                    <a:pt x="19127" y="14910"/>
                  </a:cubicBezTo>
                  <a:cubicBezTo>
                    <a:pt x="11630" y="14910"/>
                    <a:pt x="4857" y="11800"/>
                    <a:pt x="1" y="6816"/>
                  </a:cubicBezTo>
                  <a:cubicBezTo>
                    <a:pt x="1705" y="3749"/>
                    <a:pt x="4687" y="1406"/>
                    <a:pt x="9074" y="724"/>
                  </a:cubicBezTo>
                  <a:lnTo>
                    <a:pt x="11460" y="0"/>
                  </a:lnTo>
                  <a:cubicBezTo>
                    <a:pt x="13206" y="2940"/>
                    <a:pt x="15933" y="4814"/>
                    <a:pt x="19042" y="4814"/>
                  </a:cubicBezTo>
                  <a:cubicBezTo>
                    <a:pt x="22152" y="4814"/>
                    <a:pt x="24836" y="2940"/>
                    <a:pt x="26582" y="0"/>
                  </a:cubicBezTo>
                  <a:lnTo>
                    <a:pt x="29223" y="767"/>
                  </a:lnTo>
                  <a:cubicBezTo>
                    <a:pt x="33440" y="1278"/>
                    <a:pt x="36209" y="3877"/>
                    <a:pt x="37786" y="724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9074" y="724"/>
                  </a:moveTo>
                  <a:cubicBezTo>
                    <a:pt x="4687" y="1406"/>
                    <a:pt x="1705" y="3749"/>
                    <a:pt x="1" y="6816"/>
                  </a:cubicBezTo>
                  <a:cubicBezTo>
                    <a:pt x="4857" y="11800"/>
                    <a:pt x="11630" y="14910"/>
                    <a:pt x="19127" y="14910"/>
                  </a:cubicBezTo>
                  <a:cubicBezTo>
                    <a:pt x="26369" y="14910"/>
                    <a:pt x="32972" y="11970"/>
                    <a:pt x="37786" y="7242"/>
                  </a:cubicBezTo>
                  <a:cubicBezTo>
                    <a:pt x="36209" y="3877"/>
                    <a:pt x="33440" y="1278"/>
                    <a:pt x="29223" y="767"/>
                  </a:cubicBezTo>
                  <a:lnTo>
                    <a:pt x="26582" y="0"/>
                  </a:lnTo>
                  <a:cubicBezTo>
                    <a:pt x="24836" y="2940"/>
                    <a:pt x="22152" y="4814"/>
                    <a:pt x="19042" y="4814"/>
                  </a:cubicBezTo>
                  <a:cubicBezTo>
                    <a:pt x="15933" y="4814"/>
                    <a:pt x="13206" y="2940"/>
                    <a:pt x="11460" y="0"/>
                  </a:cubicBezTo>
                  <a:close/>
                  <a:moveTo>
                    <a:pt x="11247" y="597"/>
                  </a:moveTo>
                  <a:lnTo>
                    <a:pt x="9202" y="1236"/>
                  </a:lnTo>
                  <a:lnTo>
                    <a:pt x="9159" y="1236"/>
                  </a:lnTo>
                  <a:cubicBezTo>
                    <a:pt x="5113" y="1917"/>
                    <a:pt x="2344" y="3962"/>
                    <a:pt x="682" y="6731"/>
                  </a:cubicBezTo>
                  <a:cubicBezTo>
                    <a:pt x="5368" y="11459"/>
                    <a:pt x="11928" y="14356"/>
                    <a:pt x="19127" y="14356"/>
                  </a:cubicBezTo>
                  <a:cubicBezTo>
                    <a:pt x="26114" y="14356"/>
                    <a:pt x="32461" y="11630"/>
                    <a:pt x="37147" y="7157"/>
                  </a:cubicBezTo>
                  <a:cubicBezTo>
                    <a:pt x="35613" y="4047"/>
                    <a:pt x="33015" y="1747"/>
                    <a:pt x="29181" y="1321"/>
                  </a:cubicBezTo>
                  <a:lnTo>
                    <a:pt x="29138" y="1321"/>
                  </a:lnTo>
                  <a:lnTo>
                    <a:pt x="26838" y="597"/>
                  </a:lnTo>
                  <a:cubicBezTo>
                    <a:pt x="25006" y="3451"/>
                    <a:pt x="22237" y="5325"/>
                    <a:pt x="19042" y="5325"/>
                  </a:cubicBezTo>
                  <a:cubicBezTo>
                    <a:pt x="15805" y="5325"/>
                    <a:pt x="13036" y="3451"/>
                    <a:pt x="11247" y="597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1730389" y="3437325"/>
              <a:ext cx="137147" cy="55592"/>
            </a:xfrm>
            <a:custGeom>
              <a:rect b="b" l="l" r="r" t="t"/>
              <a:pathLst>
                <a:path extrusionOk="0" h="7157" w="15209">
                  <a:moveTo>
                    <a:pt x="3494" y="0"/>
                  </a:moveTo>
                  <a:cubicBezTo>
                    <a:pt x="3494" y="1321"/>
                    <a:pt x="1" y="2641"/>
                    <a:pt x="1" y="2641"/>
                  </a:cubicBezTo>
                  <a:cubicBezTo>
                    <a:pt x="725" y="4345"/>
                    <a:pt x="3494" y="7157"/>
                    <a:pt x="7753" y="7157"/>
                  </a:cubicBezTo>
                  <a:cubicBezTo>
                    <a:pt x="12013" y="7157"/>
                    <a:pt x="14484" y="4345"/>
                    <a:pt x="15208" y="2641"/>
                  </a:cubicBezTo>
                  <a:cubicBezTo>
                    <a:pt x="15208" y="2641"/>
                    <a:pt x="12269" y="1832"/>
                    <a:pt x="12013" y="0"/>
                  </a:cubicBezTo>
                  <a:cubicBezTo>
                    <a:pt x="12013" y="0"/>
                    <a:pt x="9457" y="1321"/>
                    <a:pt x="7753" y="1321"/>
                  </a:cubicBezTo>
                  <a:cubicBezTo>
                    <a:pt x="6050" y="1321"/>
                    <a:pt x="3494" y="0"/>
                    <a:pt x="3494" y="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727314" y="3433683"/>
              <a:ext cx="143288" cy="61557"/>
            </a:xfrm>
            <a:custGeom>
              <a:rect b="b" l="l" r="r" t="t"/>
              <a:pathLst>
                <a:path extrusionOk="0" h="7925" w="15890">
                  <a:moveTo>
                    <a:pt x="3920" y="214"/>
                  </a:moveTo>
                  <a:lnTo>
                    <a:pt x="3536" y="1"/>
                  </a:lnTo>
                  <a:lnTo>
                    <a:pt x="3536" y="469"/>
                  </a:lnTo>
                  <a:cubicBezTo>
                    <a:pt x="3536" y="682"/>
                    <a:pt x="3409" y="938"/>
                    <a:pt x="3110" y="1236"/>
                  </a:cubicBezTo>
                  <a:cubicBezTo>
                    <a:pt x="2770" y="1534"/>
                    <a:pt x="2386" y="1790"/>
                    <a:pt x="1960" y="2045"/>
                  </a:cubicBezTo>
                  <a:cubicBezTo>
                    <a:pt x="1534" y="2301"/>
                    <a:pt x="1108" y="2514"/>
                    <a:pt x="768" y="2642"/>
                  </a:cubicBezTo>
                  <a:cubicBezTo>
                    <a:pt x="640" y="2727"/>
                    <a:pt x="512" y="2770"/>
                    <a:pt x="384" y="2812"/>
                  </a:cubicBezTo>
                  <a:cubicBezTo>
                    <a:pt x="342" y="2812"/>
                    <a:pt x="342" y="2855"/>
                    <a:pt x="299" y="2855"/>
                  </a:cubicBezTo>
                  <a:lnTo>
                    <a:pt x="256" y="2855"/>
                  </a:lnTo>
                  <a:lnTo>
                    <a:pt x="256" y="2855"/>
                  </a:lnTo>
                  <a:lnTo>
                    <a:pt x="256" y="2855"/>
                  </a:lnTo>
                  <a:lnTo>
                    <a:pt x="1" y="2940"/>
                  </a:lnTo>
                  <a:lnTo>
                    <a:pt x="129" y="3196"/>
                  </a:lnTo>
                  <a:cubicBezTo>
                    <a:pt x="853" y="4985"/>
                    <a:pt x="3707" y="7924"/>
                    <a:pt x="8094" y="7924"/>
                  </a:cubicBezTo>
                  <a:cubicBezTo>
                    <a:pt x="12482" y="7924"/>
                    <a:pt x="15038" y="4985"/>
                    <a:pt x="15762" y="3196"/>
                  </a:cubicBezTo>
                  <a:lnTo>
                    <a:pt x="15890" y="2940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cubicBezTo>
                    <a:pt x="15549" y="2855"/>
                    <a:pt x="15507" y="2812"/>
                    <a:pt x="15507" y="2812"/>
                  </a:cubicBezTo>
                  <a:cubicBezTo>
                    <a:pt x="15421" y="2812"/>
                    <a:pt x="15294" y="2770"/>
                    <a:pt x="15166" y="2727"/>
                  </a:cubicBezTo>
                  <a:cubicBezTo>
                    <a:pt x="14910" y="2599"/>
                    <a:pt x="14527" y="2471"/>
                    <a:pt x="14186" y="2258"/>
                  </a:cubicBezTo>
                  <a:cubicBezTo>
                    <a:pt x="13419" y="1832"/>
                    <a:pt x="12695" y="1194"/>
                    <a:pt x="12610" y="427"/>
                  </a:cubicBezTo>
                  <a:lnTo>
                    <a:pt x="12567" y="43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184" y="214"/>
                  </a:lnTo>
                  <a:cubicBezTo>
                    <a:pt x="12184" y="256"/>
                    <a:pt x="12141" y="256"/>
                    <a:pt x="12099" y="256"/>
                  </a:cubicBezTo>
                  <a:cubicBezTo>
                    <a:pt x="12013" y="299"/>
                    <a:pt x="11928" y="342"/>
                    <a:pt x="11800" y="427"/>
                  </a:cubicBezTo>
                  <a:cubicBezTo>
                    <a:pt x="11545" y="555"/>
                    <a:pt x="11162" y="682"/>
                    <a:pt x="10736" y="853"/>
                  </a:cubicBezTo>
                  <a:cubicBezTo>
                    <a:pt x="9884" y="1194"/>
                    <a:pt x="8861" y="1534"/>
                    <a:pt x="8094" y="1534"/>
                  </a:cubicBezTo>
                  <a:cubicBezTo>
                    <a:pt x="7285" y="1534"/>
                    <a:pt x="6263" y="1194"/>
                    <a:pt x="5411" y="853"/>
                  </a:cubicBezTo>
                  <a:cubicBezTo>
                    <a:pt x="4985" y="682"/>
                    <a:pt x="4601" y="555"/>
                    <a:pt x="4346" y="427"/>
                  </a:cubicBezTo>
                  <a:cubicBezTo>
                    <a:pt x="4218" y="342"/>
                    <a:pt x="4133" y="299"/>
                    <a:pt x="4048" y="256"/>
                  </a:cubicBezTo>
                  <a:cubicBezTo>
                    <a:pt x="4005" y="256"/>
                    <a:pt x="4005" y="256"/>
                    <a:pt x="3962" y="214"/>
                  </a:cubicBezTo>
                  <a:lnTo>
                    <a:pt x="3962" y="214"/>
                  </a:lnTo>
                  <a:lnTo>
                    <a:pt x="3962" y="214"/>
                  </a:lnTo>
                  <a:close/>
                  <a:moveTo>
                    <a:pt x="12141" y="853"/>
                  </a:moveTo>
                  <a:cubicBezTo>
                    <a:pt x="12099" y="853"/>
                    <a:pt x="12056" y="895"/>
                    <a:pt x="12013" y="895"/>
                  </a:cubicBezTo>
                  <a:cubicBezTo>
                    <a:pt x="11758" y="1023"/>
                    <a:pt x="11375" y="1194"/>
                    <a:pt x="10949" y="1364"/>
                  </a:cubicBezTo>
                  <a:cubicBezTo>
                    <a:pt x="10097" y="1705"/>
                    <a:pt x="8989" y="2045"/>
                    <a:pt x="8094" y="2045"/>
                  </a:cubicBezTo>
                  <a:cubicBezTo>
                    <a:pt x="7157" y="2045"/>
                    <a:pt x="6050" y="1705"/>
                    <a:pt x="5198" y="1364"/>
                  </a:cubicBezTo>
                  <a:cubicBezTo>
                    <a:pt x="4772" y="1194"/>
                    <a:pt x="4388" y="1023"/>
                    <a:pt x="4133" y="895"/>
                  </a:cubicBezTo>
                  <a:cubicBezTo>
                    <a:pt x="4090" y="895"/>
                    <a:pt x="4048" y="853"/>
                    <a:pt x="4005" y="853"/>
                  </a:cubicBezTo>
                  <a:cubicBezTo>
                    <a:pt x="3920" y="1151"/>
                    <a:pt x="3707" y="1407"/>
                    <a:pt x="3451" y="1619"/>
                  </a:cubicBezTo>
                  <a:cubicBezTo>
                    <a:pt x="3110" y="1960"/>
                    <a:pt x="2642" y="2258"/>
                    <a:pt x="2216" y="2514"/>
                  </a:cubicBezTo>
                  <a:cubicBezTo>
                    <a:pt x="1790" y="2770"/>
                    <a:pt x="1321" y="2983"/>
                    <a:pt x="1023" y="3110"/>
                  </a:cubicBezTo>
                  <a:cubicBezTo>
                    <a:pt x="895" y="3196"/>
                    <a:pt x="810" y="3238"/>
                    <a:pt x="725" y="3238"/>
                  </a:cubicBezTo>
                  <a:cubicBezTo>
                    <a:pt x="1534" y="4857"/>
                    <a:pt x="4133" y="7370"/>
                    <a:pt x="8094" y="7370"/>
                  </a:cubicBezTo>
                  <a:cubicBezTo>
                    <a:pt x="11971" y="7370"/>
                    <a:pt x="14356" y="4900"/>
                    <a:pt x="15166" y="3281"/>
                  </a:cubicBezTo>
                  <a:cubicBezTo>
                    <a:pt x="15123" y="3238"/>
                    <a:pt x="15038" y="3238"/>
                    <a:pt x="14995" y="3196"/>
                  </a:cubicBezTo>
                  <a:cubicBezTo>
                    <a:pt x="14697" y="3110"/>
                    <a:pt x="14314" y="2940"/>
                    <a:pt x="13888" y="2727"/>
                  </a:cubicBezTo>
                  <a:cubicBezTo>
                    <a:pt x="13206" y="2301"/>
                    <a:pt x="12439" y="1705"/>
                    <a:pt x="12141" y="853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9074" y="1"/>
                  </a:move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lose/>
                </a:path>
              </a:pathLst>
            </a:custGeom>
            <a:solidFill>
              <a:srgbClr val="F7F4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15080" y="20575"/>
                  </a:moveTo>
                  <a:cubicBezTo>
                    <a:pt x="16614" y="18488"/>
                    <a:pt x="17593" y="15549"/>
                    <a:pt x="17593" y="12269"/>
                  </a:cubicBezTo>
                  <a:cubicBezTo>
                    <a:pt x="17593" y="8861"/>
                    <a:pt x="17295" y="5922"/>
                    <a:pt x="16102" y="3834"/>
                  </a:cubicBezTo>
                  <a:cubicBezTo>
                    <a:pt x="15506" y="2812"/>
                    <a:pt x="14697" y="2003"/>
                    <a:pt x="13589" y="1449"/>
                  </a:cubicBezTo>
                  <a:cubicBezTo>
                    <a:pt x="12439" y="852"/>
                    <a:pt x="10991" y="554"/>
                    <a:pt x="9074" y="554"/>
                  </a:cubicBezTo>
                  <a:cubicBezTo>
                    <a:pt x="7114" y="554"/>
                    <a:pt x="5666" y="852"/>
                    <a:pt x="4558" y="1449"/>
                  </a:cubicBezTo>
                  <a:cubicBezTo>
                    <a:pt x="3408" y="2003"/>
                    <a:pt x="2599" y="2812"/>
                    <a:pt x="2002" y="3834"/>
                  </a:cubicBezTo>
                  <a:cubicBezTo>
                    <a:pt x="810" y="5922"/>
                    <a:pt x="554" y="8861"/>
                    <a:pt x="554" y="12269"/>
                  </a:cubicBezTo>
                  <a:cubicBezTo>
                    <a:pt x="554" y="15549"/>
                    <a:pt x="1491" y="18488"/>
                    <a:pt x="3067" y="20575"/>
                  </a:cubicBezTo>
                  <a:cubicBezTo>
                    <a:pt x="4601" y="22705"/>
                    <a:pt x="6731" y="23983"/>
                    <a:pt x="9074" y="23983"/>
                  </a:cubicBezTo>
                  <a:cubicBezTo>
                    <a:pt x="11374" y="23983"/>
                    <a:pt x="13504" y="22705"/>
                    <a:pt x="15080" y="20575"/>
                  </a:cubicBezTo>
                  <a:close/>
                  <a:moveTo>
                    <a:pt x="9074" y="24494"/>
                  </a:move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1785700" y="3259328"/>
              <a:ext cx="96812" cy="153540"/>
            </a:xfrm>
            <a:custGeom>
              <a:rect b="b" l="l" r="r" t="t"/>
              <a:pathLst>
                <a:path extrusionOk="0" h="19767" w="10736">
                  <a:moveTo>
                    <a:pt x="8307" y="17210"/>
                  </a:moveTo>
                  <a:cubicBezTo>
                    <a:pt x="8180" y="18105"/>
                    <a:pt x="8137" y="18403"/>
                    <a:pt x="8520" y="19425"/>
                  </a:cubicBezTo>
                  <a:cubicBezTo>
                    <a:pt x="8606" y="19596"/>
                    <a:pt x="8691" y="19723"/>
                    <a:pt x="8861" y="19766"/>
                  </a:cubicBezTo>
                  <a:cubicBezTo>
                    <a:pt x="10054" y="17679"/>
                    <a:pt x="10735" y="15080"/>
                    <a:pt x="10735" y="12269"/>
                  </a:cubicBezTo>
                  <a:cubicBezTo>
                    <a:pt x="10735" y="5496"/>
                    <a:pt x="9628" y="1"/>
                    <a:pt x="1705" y="1"/>
                  </a:cubicBezTo>
                  <a:cubicBezTo>
                    <a:pt x="1108" y="1"/>
                    <a:pt x="512" y="43"/>
                    <a:pt x="1" y="86"/>
                  </a:cubicBezTo>
                  <a:cubicBezTo>
                    <a:pt x="6646" y="895"/>
                    <a:pt x="8520" y="6774"/>
                    <a:pt x="8520" y="13036"/>
                  </a:cubicBezTo>
                  <a:cubicBezTo>
                    <a:pt x="8520" y="15336"/>
                    <a:pt x="8393" y="16486"/>
                    <a:pt x="8307" y="1721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1672003" y="3222274"/>
              <a:ext cx="257377" cy="194250"/>
            </a:xfrm>
            <a:custGeom>
              <a:rect b="b" l="l" r="r" t="t"/>
              <a:pathLst>
                <a:path extrusionOk="0" h="25008" w="28542">
                  <a:moveTo>
                    <a:pt x="13206" y="1"/>
                  </a:moveTo>
                  <a:cubicBezTo>
                    <a:pt x="1" y="1"/>
                    <a:pt x="1875" y="16955"/>
                    <a:pt x="2301" y="18701"/>
                  </a:cubicBezTo>
                  <a:cubicBezTo>
                    <a:pt x="2897" y="20959"/>
                    <a:pt x="5538" y="24452"/>
                    <a:pt x="7839" y="25006"/>
                  </a:cubicBezTo>
                  <a:cubicBezTo>
                    <a:pt x="7845" y="25007"/>
                    <a:pt x="7851" y="25008"/>
                    <a:pt x="7856" y="25008"/>
                  </a:cubicBezTo>
                  <a:cubicBezTo>
                    <a:pt x="8307" y="25008"/>
                    <a:pt x="4663" y="19644"/>
                    <a:pt x="6305" y="16443"/>
                  </a:cubicBezTo>
                  <a:cubicBezTo>
                    <a:pt x="9756" y="13036"/>
                    <a:pt x="6902" y="10735"/>
                    <a:pt x="11502" y="10735"/>
                  </a:cubicBezTo>
                  <a:cubicBezTo>
                    <a:pt x="15166" y="10735"/>
                    <a:pt x="18360" y="8478"/>
                    <a:pt x="19511" y="7370"/>
                  </a:cubicBezTo>
                  <a:cubicBezTo>
                    <a:pt x="24708" y="13036"/>
                    <a:pt x="22407" y="20405"/>
                    <a:pt x="21257" y="23813"/>
                  </a:cubicBezTo>
                  <a:cubicBezTo>
                    <a:pt x="21074" y="24350"/>
                    <a:pt x="21199" y="24652"/>
                    <a:pt x="21533" y="24652"/>
                  </a:cubicBezTo>
                  <a:cubicBezTo>
                    <a:pt x="22205" y="24652"/>
                    <a:pt x="23724" y="23423"/>
                    <a:pt x="25261" y="20405"/>
                  </a:cubicBezTo>
                  <a:cubicBezTo>
                    <a:pt x="28541" y="13930"/>
                    <a:pt x="26412" y="1"/>
                    <a:pt x="13206" y="1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31"/>
          <p:cNvSpPr txBox="1"/>
          <p:nvPr>
            <p:ph type="title"/>
          </p:nvPr>
        </p:nvSpPr>
        <p:spPr>
          <a:xfrm>
            <a:off x="4457900" y="1020224"/>
            <a:ext cx="4403100" cy="4413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Decentralized Stores</a:t>
            </a:r>
            <a:endParaRPr sz="1700"/>
          </a:p>
        </p:txBody>
      </p:sp>
      <p:sp>
        <p:nvSpPr>
          <p:cNvPr id="217" name="Google Shape;217;p31"/>
          <p:cNvSpPr txBox="1"/>
          <p:nvPr/>
        </p:nvSpPr>
        <p:spPr>
          <a:xfrm>
            <a:off x="5473975" y="3234889"/>
            <a:ext cx="770700" cy="466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18" name="Google Shape;218;p31"/>
          <p:cNvGrpSpPr/>
          <p:nvPr/>
        </p:nvGrpSpPr>
        <p:grpSpPr>
          <a:xfrm>
            <a:off x="7965650" y="1618489"/>
            <a:ext cx="814200" cy="1765426"/>
            <a:chOff x="3080650" y="1293075"/>
            <a:chExt cx="814200" cy="2767125"/>
          </a:xfrm>
        </p:grpSpPr>
        <p:sp>
          <p:nvSpPr>
            <p:cNvPr id="219" name="Google Shape;219;p31"/>
            <p:cNvSpPr txBox="1"/>
            <p:nvPr/>
          </p:nvSpPr>
          <p:spPr>
            <a:xfrm>
              <a:off x="3080650" y="1293075"/>
              <a:ext cx="814200" cy="6918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 (e.g. Gov agency)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20" name="Google Shape;220;p31"/>
            <p:cNvSpPr txBox="1"/>
            <p:nvPr/>
          </p:nvSpPr>
          <p:spPr>
            <a:xfrm>
              <a:off x="3080650" y="221015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21" name="Google Shape;221;p31"/>
            <p:cNvSpPr txBox="1"/>
            <p:nvPr/>
          </p:nvSpPr>
          <p:spPr>
            <a:xfrm>
              <a:off x="3080650" y="2901925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22" name="Google Shape;222;p31"/>
            <p:cNvSpPr txBox="1"/>
            <p:nvPr/>
          </p:nvSpPr>
          <p:spPr>
            <a:xfrm>
              <a:off x="3080650" y="359370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223" name="Google Shape;223;p31"/>
          <p:cNvSpPr txBox="1"/>
          <p:nvPr/>
        </p:nvSpPr>
        <p:spPr>
          <a:xfrm>
            <a:off x="7156375" y="3086393"/>
            <a:ext cx="770700" cy="297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7156375" y="2645040"/>
            <a:ext cx="770700" cy="297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7156375" y="2203686"/>
            <a:ext cx="770700" cy="297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7156375" y="1618539"/>
            <a:ext cx="770700" cy="441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27" name="Google Shape;227;p31"/>
          <p:cNvCxnSpPr>
            <a:stCxn id="206" idx="3"/>
            <a:endCxn id="217" idx="0"/>
          </p:cNvCxnSpPr>
          <p:nvPr/>
        </p:nvCxnSpPr>
        <p:spPr>
          <a:xfrm>
            <a:off x="5520800" y="2087300"/>
            <a:ext cx="338400" cy="114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28" name="Google Shape;228;p31"/>
          <p:cNvGrpSpPr/>
          <p:nvPr/>
        </p:nvGrpSpPr>
        <p:grpSpPr>
          <a:xfrm>
            <a:off x="5290267" y="2510152"/>
            <a:ext cx="547500" cy="406804"/>
            <a:chOff x="4388313" y="2931801"/>
            <a:chExt cx="547500" cy="406804"/>
          </a:xfrm>
        </p:grpSpPr>
        <p:sp>
          <p:nvSpPr>
            <p:cNvPr id="229" name="Google Shape;229;p31"/>
            <p:cNvSpPr/>
            <p:nvPr/>
          </p:nvSpPr>
          <p:spPr>
            <a:xfrm>
              <a:off x="4445007" y="2931805"/>
              <a:ext cx="434100" cy="406800"/>
            </a:xfrm>
            <a:prstGeom prst="wedgeEllipseCallout">
              <a:avLst>
                <a:gd fmla="val -34796" name="adj1"/>
                <a:gd fmla="val 62833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0" name="Google Shape;230;p31"/>
            <p:cNvSpPr txBox="1"/>
            <p:nvPr/>
          </p:nvSpPr>
          <p:spPr>
            <a:xfrm>
              <a:off x="4388313" y="2931801"/>
              <a:ext cx="54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“</a:t>
              </a:r>
              <a:r>
                <a:rPr b="1" lang="en" sz="700">
                  <a:solidFill>
                    <a:schemeClr val="accent4"/>
                  </a:solidFill>
                  <a:latin typeface="Muli"/>
                  <a:ea typeface="Muli"/>
                  <a:cs typeface="Muli"/>
                  <a:sym typeface="Muli"/>
                </a:rPr>
                <a:t>pull</a:t>
              </a: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” my data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231" name="Google Shape;231;p31"/>
          <p:cNvCxnSpPr>
            <a:stCxn id="217" idx="3"/>
            <a:endCxn id="223" idx="1"/>
          </p:cNvCxnSpPr>
          <p:nvPr/>
        </p:nvCxnSpPr>
        <p:spPr>
          <a:xfrm flipH="1" rot="10800000">
            <a:off x="6244675" y="3235339"/>
            <a:ext cx="911700" cy="23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1"/>
          <p:cNvCxnSpPr>
            <a:stCxn id="217" idx="3"/>
            <a:endCxn id="224" idx="1"/>
          </p:cNvCxnSpPr>
          <p:nvPr/>
        </p:nvCxnSpPr>
        <p:spPr>
          <a:xfrm flipH="1" rot="10800000">
            <a:off x="6244675" y="2793739"/>
            <a:ext cx="911700" cy="6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1"/>
          <p:cNvCxnSpPr>
            <a:stCxn id="217" idx="3"/>
            <a:endCxn id="225" idx="1"/>
          </p:cNvCxnSpPr>
          <p:nvPr/>
        </p:nvCxnSpPr>
        <p:spPr>
          <a:xfrm flipH="1" rot="10800000">
            <a:off x="6244675" y="2352439"/>
            <a:ext cx="911700" cy="11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31"/>
          <p:cNvCxnSpPr>
            <a:stCxn id="217" idx="3"/>
            <a:endCxn id="226" idx="1"/>
          </p:cNvCxnSpPr>
          <p:nvPr/>
        </p:nvCxnSpPr>
        <p:spPr>
          <a:xfrm flipH="1" rot="10800000">
            <a:off x="6244675" y="1839139"/>
            <a:ext cx="911700" cy="162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35" name="Google Shape;235;p31"/>
          <p:cNvGrpSpPr/>
          <p:nvPr/>
        </p:nvGrpSpPr>
        <p:grpSpPr>
          <a:xfrm>
            <a:off x="6416105" y="2510170"/>
            <a:ext cx="547500" cy="406800"/>
            <a:chOff x="6672925" y="2728405"/>
            <a:chExt cx="547500" cy="406800"/>
          </a:xfrm>
        </p:grpSpPr>
        <p:sp>
          <p:nvSpPr>
            <p:cNvPr id="236" name="Google Shape;236;p31"/>
            <p:cNvSpPr/>
            <p:nvPr/>
          </p:nvSpPr>
          <p:spPr>
            <a:xfrm>
              <a:off x="6729626" y="2728405"/>
              <a:ext cx="434100" cy="406800"/>
            </a:xfrm>
            <a:prstGeom prst="wedgeEllipseCallout">
              <a:avLst>
                <a:gd fmla="val -76879" name="adj1"/>
                <a:gd fmla="val 25031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6672925" y="2761852"/>
              <a:ext cx="5475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“</a:t>
              </a:r>
              <a:r>
                <a:rPr b="1" lang="en" sz="700">
                  <a:solidFill>
                    <a:schemeClr val="accent2"/>
                  </a:solidFill>
                  <a:latin typeface="Muli"/>
                  <a:ea typeface="Muli"/>
                  <a:cs typeface="Muli"/>
                  <a:sym typeface="Muli"/>
                </a:rPr>
                <a:t>push</a:t>
              </a: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” data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238" name="Google Shape;238;p31"/>
          <p:cNvSpPr/>
          <p:nvPr/>
        </p:nvSpPr>
        <p:spPr>
          <a:xfrm rot="5400000">
            <a:off x="4305925" y="2753101"/>
            <a:ext cx="1167000" cy="823500"/>
          </a:xfrm>
          <a:prstGeom prst="bentUpArrow">
            <a:avLst>
              <a:gd fmla="val 15577" name="adj1"/>
              <a:gd fmla="val 17853" name="adj2"/>
              <a:gd fmla="val 3159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7534155" y="3487001"/>
            <a:ext cx="618300" cy="232800"/>
          </a:xfrm>
          <a:prstGeom prst="rightArrow">
            <a:avLst>
              <a:gd fmla="val 49259" name="adj1"/>
              <a:gd fmla="val 35517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4447823" y="3701401"/>
            <a:ext cx="8832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On-ramp data connector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7311838" y="3701394"/>
            <a:ext cx="10629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Off-ramp data connector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42" name="Google Shape;242;p31"/>
          <p:cNvGrpSpPr/>
          <p:nvPr/>
        </p:nvGrpSpPr>
        <p:grpSpPr>
          <a:xfrm>
            <a:off x="884796" y="2510271"/>
            <a:ext cx="219300" cy="1411200"/>
            <a:chOff x="884796" y="2510271"/>
            <a:chExt cx="219300" cy="1411200"/>
          </a:xfrm>
        </p:grpSpPr>
        <p:sp>
          <p:nvSpPr>
            <p:cNvPr id="243" name="Google Shape;243;p31"/>
            <p:cNvSpPr/>
            <p:nvPr/>
          </p:nvSpPr>
          <p:spPr>
            <a:xfrm>
              <a:off x="884796" y="2510271"/>
              <a:ext cx="219300" cy="211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44" name="Google Shape;244;p31"/>
            <p:cNvCxnSpPr>
              <a:stCxn id="243" idx="4"/>
              <a:endCxn id="204" idx="0"/>
            </p:cNvCxnSpPr>
            <p:nvPr/>
          </p:nvCxnSpPr>
          <p:spPr>
            <a:xfrm>
              <a:off x="994446" y="2722071"/>
              <a:ext cx="0" cy="11994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5" name="Google Shape;245;p31"/>
          <p:cNvSpPr txBox="1"/>
          <p:nvPr/>
        </p:nvSpPr>
        <p:spPr>
          <a:xfrm>
            <a:off x="4883575" y="3965625"/>
            <a:ext cx="19515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Credentials, insights (data assets)created here will create value quickly </a:t>
            </a:r>
            <a:endParaRPr sz="9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46" name="Google Shape;246;p31"/>
          <p:cNvGrpSpPr/>
          <p:nvPr/>
        </p:nvGrpSpPr>
        <p:grpSpPr>
          <a:xfrm>
            <a:off x="5749671" y="3610321"/>
            <a:ext cx="219300" cy="355200"/>
            <a:chOff x="681646" y="2519271"/>
            <a:chExt cx="219300" cy="355200"/>
          </a:xfrm>
        </p:grpSpPr>
        <p:sp>
          <p:nvSpPr>
            <p:cNvPr id="247" name="Google Shape;247;p31"/>
            <p:cNvSpPr/>
            <p:nvPr/>
          </p:nvSpPr>
          <p:spPr>
            <a:xfrm>
              <a:off x="681646" y="2519271"/>
              <a:ext cx="219300" cy="211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48" name="Google Shape;248;p31"/>
            <p:cNvCxnSpPr>
              <a:stCxn id="247" idx="4"/>
              <a:endCxn id="245" idx="0"/>
            </p:cNvCxnSpPr>
            <p:nvPr/>
          </p:nvCxnSpPr>
          <p:spPr>
            <a:xfrm>
              <a:off x="791296" y="2731071"/>
              <a:ext cx="0" cy="1434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9" name="Google Shape;249;p31"/>
          <p:cNvGrpSpPr/>
          <p:nvPr/>
        </p:nvGrpSpPr>
        <p:grpSpPr>
          <a:xfrm>
            <a:off x="5415066" y="1534184"/>
            <a:ext cx="1856620" cy="1798062"/>
            <a:chOff x="5415066" y="1534184"/>
            <a:chExt cx="1856620" cy="1798062"/>
          </a:xfrm>
        </p:grpSpPr>
        <p:pic>
          <p:nvPicPr>
            <p:cNvPr id="250" name="Google Shape;250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1534184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2109122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2571497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2991972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15066" y="3138172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31"/>
          <p:cNvSpPr txBox="1"/>
          <p:nvPr/>
        </p:nvSpPr>
        <p:spPr>
          <a:xfrm>
            <a:off x="0" y="246825"/>
            <a:ext cx="7944000" cy="55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56" name="Google Shape;256;p31"/>
          <p:cNvSpPr txBox="1"/>
          <p:nvPr>
            <p:ph type="title"/>
          </p:nvPr>
        </p:nvSpPr>
        <p:spPr>
          <a:xfrm>
            <a:off x="249050" y="312150"/>
            <a:ext cx="7075200" cy="406800"/>
          </a:xfrm>
          <a:prstGeom prst="rect">
            <a:avLst/>
          </a:prstGeom>
        </p:spPr>
        <p:txBody>
          <a:bodyPr anchorCtr="0" anchor="ctr" bIns="54850" lIns="0" spcFirstLastPara="1" rIns="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When </a:t>
            </a:r>
            <a:r>
              <a:rPr lang="en" sz="1800">
                <a:solidFill>
                  <a:schemeClr val="accent3"/>
                </a:solidFill>
              </a:rPr>
              <a:t>creating</a:t>
            </a:r>
            <a:r>
              <a:rPr lang="en" sz="1800">
                <a:solidFill>
                  <a:schemeClr val="dk2"/>
                </a:solidFill>
              </a:rPr>
              <a:t> data assets, where it is stored matters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32"/>
          <p:cNvSpPr txBox="1"/>
          <p:nvPr/>
        </p:nvSpPr>
        <p:spPr>
          <a:xfrm>
            <a:off x="0" y="246825"/>
            <a:ext cx="7944000" cy="551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3" name="Google Shape;263;p32"/>
          <p:cNvSpPr txBox="1"/>
          <p:nvPr>
            <p:ph type="title"/>
          </p:nvPr>
        </p:nvSpPr>
        <p:spPr>
          <a:xfrm>
            <a:off x="249050" y="312150"/>
            <a:ext cx="7075200" cy="406800"/>
          </a:xfrm>
          <a:prstGeom prst="rect">
            <a:avLst/>
          </a:prstGeom>
        </p:spPr>
        <p:txBody>
          <a:bodyPr anchorCtr="0" anchor="ctr" bIns="54850" lIns="0" spcFirstLastPara="1" rIns="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When </a:t>
            </a:r>
            <a:r>
              <a:rPr lang="en" sz="1800">
                <a:solidFill>
                  <a:schemeClr val="accent3"/>
                </a:solidFill>
              </a:rPr>
              <a:t>moving</a:t>
            </a:r>
            <a:r>
              <a:rPr lang="en" sz="1800">
                <a:solidFill>
                  <a:schemeClr val="dk2"/>
                </a:solidFill>
              </a:rPr>
              <a:t> data assets, where it is stored matters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264" name="Google Shape;264;p32"/>
          <p:cNvGrpSpPr/>
          <p:nvPr/>
        </p:nvGrpSpPr>
        <p:grpSpPr>
          <a:xfrm>
            <a:off x="2760550" y="1844888"/>
            <a:ext cx="814200" cy="1765426"/>
            <a:chOff x="3080650" y="1293075"/>
            <a:chExt cx="814200" cy="2767125"/>
          </a:xfrm>
        </p:grpSpPr>
        <p:sp>
          <p:nvSpPr>
            <p:cNvPr id="265" name="Google Shape;265;p32"/>
            <p:cNvSpPr txBox="1"/>
            <p:nvPr/>
          </p:nvSpPr>
          <p:spPr>
            <a:xfrm>
              <a:off x="3080650" y="1293075"/>
              <a:ext cx="814200" cy="6918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 (e.g. Gov agency)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66" name="Google Shape;266;p32"/>
            <p:cNvSpPr txBox="1"/>
            <p:nvPr/>
          </p:nvSpPr>
          <p:spPr>
            <a:xfrm>
              <a:off x="3080650" y="221015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67" name="Google Shape;267;p32"/>
            <p:cNvSpPr txBox="1"/>
            <p:nvPr/>
          </p:nvSpPr>
          <p:spPr>
            <a:xfrm>
              <a:off x="3080650" y="2901925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68" name="Google Shape;268;p32"/>
            <p:cNvSpPr txBox="1"/>
            <p:nvPr/>
          </p:nvSpPr>
          <p:spPr>
            <a:xfrm>
              <a:off x="3080650" y="359370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269" name="Google Shape;269;p32"/>
          <p:cNvCxnSpPr>
            <a:stCxn id="270" idx="3"/>
            <a:endCxn id="265" idx="1"/>
          </p:cNvCxnSpPr>
          <p:nvPr/>
        </p:nvCxnSpPr>
        <p:spPr>
          <a:xfrm flipH="1" rot="10800000">
            <a:off x="1354150" y="2065673"/>
            <a:ext cx="1406400" cy="25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32"/>
          <p:cNvCxnSpPr>
            <a:stCxn id="270" idx="3"/>
            <a:endCxn id="266" idx="1"/>
          </p:cNvCxnSpPr>
          <p:nvPr/>
        </p:nvCxnSpPr>
        <p:spPr>
          <a:xfrm>
            <a:off x="1354150" y="2316773"/>
            <a:ext cx="1406400" cy="26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32"/>
          <p:cNvCxnSpPr>
            <a:stCxn id="270" idx="3"/>
            <a:endCxn id="267" idx="1"/>
          </p:cNvCxnSpPr>
          <p:nvPr/>
        </p:nvCxnSpPr>
        <p:spPr>
          <a:xfrm>
            <a:off x="1354150" y="2316773"/>
            <a:ext cx="1406400" cy="70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32"/>
          <p:cNvCxnSpPr>
            <a:stCxn id="270" idx="3"/>
            <a:endCxn id="268" idx="1"/>
          </p:cNvCxnSpPr>
          <p:nvPr/>
        </p:nvCxnSpPr>
        <p:spPr>
          <a:xfrm>
            <a:off x="1354150" y="2316773"/>
            <a:ext cx="1406400" cy="11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74" name="Google Shape;274;p32"/>
          <p:cNvGrpSpPr/>
          <p:nvPr/>
        </p:nvGrpSpPr>
        <p:grpSpPr>
          <a:xfrm>
            <a:off x="291250" y="2083523"/>
            <a:ext cx="1062900" cy="724169"/>
            <a:chOff x="241875" y="2210161"/>
            <a:chExt cx="1062900" cy="724169"/>
          </a:xfrm>
        </p:grpSpPr>
        <p:sp>
          <p:nvSpPr>
            <p:cNvPr id="270" name="Google Shape;270;p32"/>
            <p:cNvSpPr txBox="1"/>
            <p:nvPr/>
          </p:nvSpPr>
          <p:spPr>
            <a:xfrm>
              <a:off x="241875" y="2210161"/>
              <a:ext cx="10629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 (e.g. Hospital)</a:t>
              </a:r>
              <a:endParaRPr sz="9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75" name="Google Shape;275;p32"/>
            <p:cNvSpPr txBox="1"/>
            <p:nvPr/>
          </p:nvSpPr>
          <p:spPr>
            <a:xfrm>
              <a:off x="241875" y="2692830"/>
              <a:ext cx="1062900" cy="2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E.g. Name, Date of Birth, Address</a:t>
              </a:r>
              <a:endParaRPr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76" name="Google Shape;276;p32"/>
          <p:cNvGrpSpPr/>
          <p:nvPr/>
        </p:nvGrpSpPr>
        <p:grpSpPr>
          <a:xfrm>
            <a:off x="1929907" y="2892148"/>
            <a:ext cx="547500" cy="454019"/>
            <a:chOff x="2031907" y="3076679"/>
            <a:chExt cx="547500" cy="454019"/>
          </a:xfrm>
        </p:grpSpPr>
        <p:sp>
          <p:nvSpPr>
            <p:cNvPr id="277" name="Google Shape;277;p32"/>
            <p:cNvSpPr/>
            <p:nvPr/>
          </p:nvSpPr>
          <p:spPr>
            <a:xfrm>
              <a:off x="2088607" y="3123899"/>
              <a:ext cx="434100" cy="406800"/>
            </a:xfrm>
            <a:prstGeom prst="wedgeEllipseCallout">
              <a:avLst>
                <a:gd fmla="val -63857" name="adj1"/>
                <a:gd fmla="val 12359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78" name="Google Shape;278;p32"/>
            <p:cNvSpPr txBox="1"/>
            <p:nvPr/>
          </p:nvSpPr>
          <p:spPr>
            <a:xfrm>
              <a:off x="2031907" y="3076679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79" name="Google Shape;279;p32"/>
          <p:cNvGrpSpPr/>
          <p:nvPr/>
        </p:nvGrpSpPr>
        <p:grpSpPr>
          <a:xfrm>
            <a:off x="1383494" y="2801530"/>
            <a:ext cx="340735" cy="347408"/>
            <a:chOff x="1627828" y="3222274"/>
            <a:chExt cx="340735" cy="347408"/>
          </a:xfrm>
        </p:grpSpPr>
        <p:sp>
          <p:nvSpPr>
            <p:cNvPr id="280" name="Google Shape;280;p32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37786" y="7242"/>
                  </a:moveTo>
                  <a:cubicBezTo>
                    <a:pt x="32972" y="11970"/>
                    <a:pt x="26369" y="14910"/>
                    <a:pt x="19127" y="14910"/>
                  </a:cubicBezTo>
                  <a:cubicBezTo>
                    <a:pt x="11630" y="14910"/>
                    <a:pt x="4857" y="11800"/>
                    <a:pt x="1" y="6816"/>
                  </a:cubicBezTo>
                  <a:cubicBezTo>
                    <a:pt x="1705" y="3749"/>
                    <a:pt x="4687" y="1406"/>
                    <a:pt x="9074" y="724"/>
                  </a:cubicBezTo>
                  <a:lnTo>
                    <a:pt x="11460" y="0"/>
                  </a:lnTo>
                  <a:cubicBezTo>
                    <a:pt x="13206" y="2940"/>
                    <a:pt x="15933" y="4814"/>
                    <a:pt x="19042" y="4814"/>
                  </a:cubicBezTo>
                  <a:cubicBezTo>
                    <a:pt x="22152" y="4814"/>
                    <a:pt x="24836" y="2940"/>
                    <a:pt x="26582" y="0"/>
                  </a:cubicBezTo>
                  <a:lnTo>
                    <a:pt x="29223" y="767"/>
                  </a:lnTo>
                  <a:cubicBezTo>
                    <a:pt x="33440" y="1278"/>
                    <a:pt x="36209" y="3877"/>
                    <a:pt x="37786" y="724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9074" y="724"/>
                  </a:moveTo>
                  <a:cubicBezTo>
                    <a:pt x="4687" y="1406"/>
                    <a:pt x="1705" y="3749"/>
                    <a:pt x="1" y="6816"/>
                  </a:cubicBezTo>
                  <a:cubicBezTo>
                    <a:pt x="4857" y="11800"/>
                    <a:pt x="11630" y="14910"/>
                    <a:pt x="19127" y="14910"/>
                  </a:cubicBezTo>
                  <a:cubicBezTo>
                    <a:pt x="26369" y="14910"/>
                    <a:pt x="32972" y="11970"/>
                    <a:pt x="37786" y="7242"/>
                  </a:cubicBezTo>
                  <a:cubicBezTo>
                    <a:pt x="36209" y="3877"/>
                    <a:pt x="33440" y="1278"/>
                    <a:pt x="29223" y="767"/>
                  </a:cubicBezTo>
                  <a:lnTo>
                    <a:pt x="26582" y="0"/>
                  </a:lnTo>
                  <a:cubicBezTo>
                    <a:pt x="24836" y="2940"/>
                    <a:pt x="22152" y="4814"/>
                    <a:pt x="19042" y="4814"/>
                  </a:cubicBezTo>
                  <a:cubicBezTo>
                    <a:pt x="15933" y="4814"/>
                    <a:pt x="13206" y="2940"/>
                    <a:pt x="11460" y="0"/>
                  </a:cubicBezTo>
                  <a:close/>
                  <a:moveTo>
                    <a:pt x="11247" y="597"/>
                  </a:moveTo>
                  <a:lnTo>
                    <a:pt x="9202" y="1236"/>
                  </a:lnTo>
                  <a:lnTo>
                    <a:pt x="9159" y="1236"/>
                  </a:lnTo>
                  <a:cubicBezTo>
                    <a:pt x="5113" y="1917"/>
                    <a:pt x="2344" y="3962"/>
                    <a:pt x="682" y="6731"/>
                  </a:cubicBezTo>
                  <a:cubicBezTo>
                    <a:pt x="5368" y="11459"/>
                    <a:pt x="11928" y="14356"/>
                    <a:pt x="19127" y="14356"/>
                  </a:cubicBezTo>
                  <a:cubicBezTo>
                    <a:pt x="26114" y="14356"/>
                    <a:pt x="32461" y="11630"/>
                    <a:pt x="37147" y="7157"/>
                  </a:cubicBezTo>
                  <a:cubicBezTo>
                    <a:pt x="35613" y="4047"/>
                    <a:pt x="33015" y="1747"/>
                    <a:pt x="29181" y="1321"/>
                  </a:cubicBezTo>
                  <a:lnTo>
                    <a:pt x="29138" y="1321"/>
                  </a:lnTo>
                  <a:lnTo>
                    <a:pt x="26838" y="597"/>
                  </a:lnTo>
                  <a:cubicBezTo>
                    <a:pt x="25006" y="3451"/>
                    <a:pt x="22237" y="5325"/>
                    <a:pt x="19042" y="5325"/>
                  </a:cubicBezTo>
                  <a:cubicBezTo>
                    <a:pt x="15805" y="5325"/>
                    <a:pt x="13036" y="3451"/>
                    <a:pt x="11247" y="597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730389" y="3437325"/>
              <a:ext cx="137147" cy="55592"/>
            </a:xfrm>
            <a:custGeom>
              <a:rect b="b" l="l" r="r" t="t"/>
              <a:pathLst>
                <a:path extrusionOk="0" h="7157" w="15209">
                  <a:moveTo>
                    <a:pt x="3494" y="0"/>
                  </a:moveTo>
                  <a:cubicBezTo>
                    <a:pt x="3494" y="1321"/>
                    <a:pt x="1" y="2641"/>
                    <a:pt x="1" y="2641"/>
                  </a:cubicBezTo>
                  <a:cubicBezTo>
                    <a:pt x="725" y="4345"/>
                    <a:pt x="3494" y="7157"/>
                    <a:pt x="7753" y="7157"/>
                  </a:cubicBezTo>
                  <a:cubicBezTo>
                    <a:pt x="12013" y="7157"/>
                    <a:pt x="14484" y="4345"/>
                    <a:pt x="15208" y="2641"/>
                  </a:cubicBezTo>
                  <a:cubicBezTo>
                    <a:pt x="15208" y="2641"/>
                    <a:pt x="12269" y="1832"/>
                    <a:pt x="12013" y="0"/>
                  </a:cubicBezTo>
                  <a:cubicBezTo>
                    <a:pt x="12013" y="0"/>
                    <a:pt x="9457" y="1321"/>
                    <a:pt x="7753" y="1321"/>
                  </a:cubicBezTo>
                  <a:cubicBezTo>
                    <a:pt x="6050" y="1321"/>
                    <a:pt x="3494" y="0"/>
                    <a:pt x="3494" y="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727314" y="3433683"/>
              <a:ext cx="143288" cy="61557"/>
            </a:xfrm>
            <a:custGeom>
              <a:rect b="b" l="l" r="r" t="t"/>
              <a:pathLst>
                <a:path extrusionOk="0" h="7925" w="15890">
                  <a:moveTo>
                    <a:pt x="3920" y="214"/>
                  </a:moveTo>
                  <a:lnTo>
                    <a:pt x="3536" y="1"/>
                  </a:lnTo>
                  <a:lnTo>
                    <a:pt x="3536" y="469"/>
                  </a:lnTo>
                  <a:cubicBezTo>
                    <a:pt x="3536" y="682"/>
                    <a:pt x="3409" y="938"/>
                    <a:pt x="3110" y="1236"/>
                  </a:cubicBezTo>
                  <a:cubicBezTo>
                    <a:pt x="2770" y="1534"/>
                    <a:pt x="2386" y="1790"/>
                    <a:pt x="1960" y="2045"/>
                  </a:cubicBezTo>
                  <a:cubicBezTo>
                    <a:pt x="1534" y="2301"/>
                    <a:pt x="1108" y="2514"/>
                    <a:pt x="768" y="2642"/>
                  </a:cubicBezTo>
                  <a:cubicBezTo>
                    <a:pt x="640" y="2727"/>
                    <a:pt x="512" y="2770"/>
                    <a:pt x="384" y="2812"/>
                  </a:cubicBezTo>
                  <a:cubicBezTo>
                    <a:pt x="342" y="2812"/>
                    <a:pt x="342" y="2855"/>
                    <a:pt x="299" y="2855"/>
                  </a:cubicBezTo>
                  <a:lnTo>
                    <a:pt x="256" y="2855"/>
                  </a:lnTo>
                  <a:lnTo>
                    <a:pt x="256" y="2855"/>
                  </a:lnTo>
                  <a:lnTo>
                    <a:pt x="256" y="2855"/>
                  </a:lnTo>
                  <a:lnTo>
                    <a:pt x="1" y="2940"/>
                  </a:lnTo>
                  <a:lnTo>
                    <a:pt x="129" y="3196"/>
                  </a:lnTo>
                  <a:cubicBezTo>
                    <a:pt x="853" y="4985"/>
                    <a:pt x="3707" y="7924"/>
                    <a:pt x="8094" y="7924"/>
                  </a:cubicBezTo>
                  <a:cubicBezTo>
                    <a:pt x="12482" y="7924"/>
                    <a:pt x="15038" y="4985"/>
                    <a:pt x="15762" y="3196"/>
                  </a:cubicBezTo>
                  <a:lnTo>
                    <a:pt x="15890" y="2940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cubicBezTo>
                    <a:pt x="15549" y="2855"/>
                    <a:pt x="15507" y="2812"/>
                    <a:pt x="15507" y="2812"/>
                  </a:cubicBezTo>
                  <a:cubicBezTo>
                    <a:pt x="15421" y="2812"/>
                    <a:pt x="15294" y="2770"/>
                    <a:pt x="15166" y="2727"/>
                  </a:cubicBezTo>
                  <a:cubicBezTo>
                    <a:pt x="14910" y="2599"/>
                    <a:pt x="14527" y="2471"/>
                    <a:pt x="14186" y="2258"/>
                  </a:cubicBezTo>
                  <a:cubicBezTo>
                    <a:pt x="13419" y="1832"/>
                    <a:pt x="12695" y="1194"/>
                    <a:pt x="12610" y="427"/>
                  </a:cubicBezTo>
                  <a:lnTo>
                    <a:pt x="12567" y="43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184" y="214"/>
                  </a:lnTo>
                  <a:cubicBezTo>
                    <a:pt x="12184" y="256"/>
                    <a:pt x="12141" y="256"/>
                    <a:pt x="12099" y="256"/>
                  </a:cubicBezTo>
                  <a:cubicBezTo>
                    <a:pt x="12013" y="299"/>
                    <a:pt x="11928" y="342"/>
                    <a:pt x="11800" y="427"/>
                  </a:cubicBezTo>
                  <a:cubicBezTo>
                    <a:pt x="11545" y="555"/>
                    <a:pt x="11162" y="682"/>
                    <a:pt x="10736" y="853"/>
                  </a:cubicBezTo>
                  <a:cubicBezTo>
                    <a:pt x="9884" y="1194"/>
                    <a:pt x="8861" y="1534"/>
                    <a:pt x="8094" y="1534"/>
                  </a:cubicBezTo>
                  <a:cubicBezTo>
                    <a:pt x="7285" y="1534"/>
                    <a:pt x="6263" y="1194"/>
                    <a:pt x="5411" y="853"/>
                  </a:cubicBezTo>
                  <a:cubicBezTo>
                    <a:pt x="4985" y="682"/>
                    <a:pt x="4601" y="555"/>
                    <a:pt x="4346" y="427"/>
                  </a:cubicBezTo>
                  <a:cubicBezTo>
                    <a:pt x="4218" y="342"/>
                    <a:pt x="4133" y="299"/>
                    <a:pt x="4048" y="256"/>
                  </a:cubicBezTo>
                  <a:cubicBezTo>
                    <a:pt x="4005" y="256"/>
                    <a:pt x="4005" y="256"/>
                    <a:pt x="3962" y="214"/>
                  </a:cubicBezTo>
                  <a:lnTo>
                    <a:pt x="3962" y="214"/>
                  </a:lnTo>
                  <a:lnTo>
                    <a:pt x="3962" y="214"/>
                  </a:lnTo>
                  <a:close/>
                  <a:moveTo>
                    <a:pt x="12141" y="853"/>
                  </a:moveTo>
                  <a:cubicBezTo>
                    <a:pt x="12099" y="853"/>
                    <a:pt x="12056" y="895"/>
                    <a:pt x="12013" y="895"/>
                  </a:cubicBezTo>
                  <a:cubicBezTo>
                    <a:pt x="11758" y="1023"/>
                    <a:pt x="11375" y="1194"/>
                    <a:pt x="10949" y="1364"/>
                  </a:cubicBezTo>
                  <a:cubicBezTo>
                    <a:pt x="10097" y="1705"/>
                    <a:pt x="8989" y="2045"/>
                    <a:pt x="8094" y="2045"/>
                  </a:cubicBezTo>
                  <a:cubicBezTo>
                    <a:pt x="7157" y="2045"/>
                    <a:pt x="6050" y="1705"/>
                    <a:pt x="5198" y="1364"/>
                  </a:cubicBezTo>
                  <a:cubicBezTo>
                    <a:pt x="4772" y="1194"/>
                    <a:pt x="4388" y="1023"/>
                    <a:pt x="4133" y="895"/>
                  </a:cubicBezTo>
                  <a:cubicBezTo>
                    <a:pt x="4090" y="895"/>
                    <a:pt x="4048" y="853"/>
                    <a:pt x="4005" y="853"/>
                  </a:cubicBezTo>
                  <a:cubicBezTo>
                    <a:pt x="3920" y="1151"/>
                    <a:pt x="3707" y="1407"/>
                    <a:pt x="3451" y="1619"/>
                  </a:cubicBezTo>
                  <a:cubicBezTo>
                    <a:pt x="3110" y="1960"/>
                    <a:pt x="2642" y="2258"/>
                    <a:pt x="2216" y="2514"/>
                  </a:cubicBezTo>
                  <a:cubicBezTo>
                    <a:pt x="1790" y="2770"/>
                    <a:pt x="1321" y="2983"/>
                    <a:pt x="1023" y="3110"/>
                  </a:cubicBezTo>
                  <a:cubicBezTo>
                    <a:pt x="895" y="3196"/>
                    <a:pt x="810" y="3238"/>
                    <a:pt x="725" y="3238"/>
                  </a:cubicBezTo>
                  <a:cubicBezTo>
                    <a:pt x="1534" y="4857"/>
                    <a:pt x="4133" y="7370"/>
                    <a:pt x="8094" y="7370"/>
                  </a:cubicBezTo>
                  <a:cubicBezTo>
                    <a:pt x="11971" y="7370"/>
                    <a:pt x="14356" y="4900"/>
                    <a:pt x="15166" y="3281"/>
                  </a:cubicBezTo>
                  <a:cubicBezTo>
                    <a:pt x="15123" y="3238"/>
                    <a:pt x="15038" y="3238"/>
                    <a:pt x="14995" y="3196"/>
                  </a:cubicBezTo>
                  <a:cubicBezTo>
                    <a:pt x="14697" y="3110"/>
                    <a:pt x="14314" y="2940"/>
                    <a:pt x="13888" y="2727"/>
                  </a:cubicBezTo>
                  <a:cubicBezTo>
                    <a:pt x="13206" y="2301"/>
                    <a:pt x="12439" y="1705"/>
                    <a:pt x="12141" y="853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9074" y="1"/>
                  </a:move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lose/>
                </a:path>
              </a:pathLst>
            </a:custGeom>
            <a:solidFill>
              <a:srgbClr val="F7F4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15080" y="20575"/>
                  </a:moveTo>
                  <a:cubicBezTo>
                    <a:pt x="16614" y="18488"/>
                    <a:pt x="17593" y="15549"/>
                    <a:pt x="17593" y="12269"/>
                  </a:cubicBezTo>
                  <a:cubicBezTo>
                    <a:pt x="17593" y="8861"/>
                    <a:pt x="17295" y="5922"/>
                    <a:pt x="16102" y="3834"/>
                  </a:cubicBezTo>
                  <a:cubicBezTo>
                    <a:pt x="15506" y="2812"/>
                    <a:pt x="14697" y="2003"/>
                    <a:pt x="13589" y="1449"/>
                  </a:cubicBezTo>
                  <a:cubicBezTo>
                    <a:pt x="12439" y="852"/>
                    <a:pt x="10991" y="554"/>
                    <a:pt x="9074" y="554"/>
                  </a:cubicBezTo>
                  <a:cubicBezTo>
                    <a:pt x="7114" y="554"/>
                    <a:pt x="5666" y="852"/>
                    <a:pt x="4558" y="1449"/>
                  </a:cubicBezTo>
                  <a:cubicBezTo>
                    <a:pt x="3408" y="2003"/>
                    <a:pt x="2599" y="2812"/>
                    <a:pt x="2002" y="3834"/>
                  </a:cubicBezTo>
                  <a:cubicBezTo>
                    <a:pt x="810" y="5922"/>
                    <a:pt x="554" y="8861"/>
                    <a:pt x="554" y="12269"/>
                  </a:cubicBezTo>
                  <a:cubicBezTo>
                    <a:pt x="554" y="15549"/>
                    <a:pt x="1491" y="18488"/>
                    <a:pt x="3067" y="20575"/>
                  </a:cubicBezTo>
                  <a:cubicBezTo>
                    <a:pt x="4601" y="22705"/>
                    <a:pt x="6731" y="23983"/>
                    <a:pt x="9074" y="23983"/>
                  </a:cubicBezTo>
                  <a:cubicBezTo>
                    <a:pt x="11374" y="23983"/>
                    <a:pt x="13504" y="22705"/>
                    <a:pt x="15080" y="20575"/>
                  </a:cubicBezTo>
                  <a:close/>
                  <a:moveTo>
                    <a:pt x="9074" y="24494"/>
                  </a:move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85700" y="3259328"/>
              <a:ext cx="96812" cy="153540"/>
            </a:xfrm>
            <a:custGeom>
              <a:rect b="b" l="l" r="r" t="t"/>
              <a:pathLst>
                <a:path extrusionOk="0" h="19767" w="10736">
                  <a:moveTo>
                    <a:pt x="8307" y="17210"/>
                  </a:moveTo>
                  <a:cubicBezTo>
                    <a:pt x="8180" y="18105"/>
                    <a:pt x="8137" y="18403"/>
                    <a:pt x="8520" y="19425"/>
                  </a:cubicBezTo>
                  <a:cubicBezTo>
                    <a:pt x="8606" y="19596"/>
                    <a:pt x="8691" y="19723"/>
                    <a:pt x="8861" y="19766"/>
                  </a:cubicBezTo>
                  <a:cubicBezTo>
                    <a:pt x="10054" y="17679"/>
                    <a:pt x="10735" y="15080"/>
                    <a:pt x="10735" y="12269"/>
                  </a:cubicBezTo>
                  <a:cubicBezTo>
                    <a:pt x="10735" y="5496"/>
                    <a:pt x="9628" y="1"/>
                    <a:pt x="1705" y="1"/>
                  </a:cubicBezTo>
                  <a:cubicBezTo>
                    <a:pt x="1108" y="1"/>
                    <a:pt x="512" y="43"/>
                    <a:pt x="1" y="86"/>
                  </a:cubicBezTo>
                  <a:cubicBezTo>
                    <a:pt x="6646" y="895"/>
                    <a:pt x="8520" y="6774"/>
                    <a:pt x="8520" y="13036"/>
                  </a:cubicBezTo>
                  <a:cubicBezTo>
                    <a:pt x="8520" y="15336"/>
                    <a:pt x="8393" y="16486"/>
                    <a:pt x="8307" y="1721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1672003" y="3222274"/>
              <a:ext cx="257377" cy="194250"/>
            </a:xfrm>
            <a:custGeom>
              <a:rect b="b" l="l" r="r" t="t"/>
              <a:pathLst>
                <a:path extrusionOk="0" h="25008" w="28542">
                  <a:moveTo>
                    <a:pt x="13206" y="1"/>
                  </a:moveTo>
                  <a:cubicBezTo>
                    <a:pt x="1" y="1"/>
                    <a:pt x="1875" y="16955"/>
                    <a:pt x="2301" y="18701"/>
                  </a:cubicBezTo>
                  <a:cubicBezTo>
                    <a:pt x="2897" y="20959"/>
                    <a:pt x="5538" y="24452"/>
                    <a:pt x="7839" y="25006"/>
                  </a:cubicBezTo>
                  <a:cubicBezTo>
                    <a:pt x="7845" y="25007"/>
                    <a:pt x="7851" y="25008"/>
                    <a:pt x="7856" y="25008"/>
                  </a:cubicBezTo>
                  <a:cubicBezTo>
                    <a:pt x="8307" y="25008"/>
                    <a:pt x="4663" y="19644"/>
                    <a:pt x="6305" y="16443"/>
                  </a:cubicBezTo>
                  <a:cubicBezTo>
                    <a:pt x="9756" y="13036"/>
                    <a:pt x="6902" y="10735"/>
                    <a:pt x="11502" y="10735"/>
                  </a:cubicBezTo>
                  <a:cubicBezTo>
                    <a:pt x="15166" y="10735"/>
                    <a:pt x="18360" y="8478"/>
                    <a:pt x="19511" y="7370"/>
                  </a:cubicBezTo>
                  <a:cubicBezTo>
                    <a:pt x="24708" y="13036"/>
                    <a:pt x="22407" y="20405"/>
                    <a:pt x="21257" y="23813"/>
                  </a:cubicBezTo>
                  <a:cubicBezTo>
                    <a:pt x="21074" y="24350"/>
                    <a:pt x="21199" y="24652"/>
                    <a:pt x="21533" y="24652"/>
                  </a:cubicBezTo>
                  <a:cubicBezTo>
                    <a:pt x="22205" y="24652"/>
                    <a:pt x="23724" y="23423"/>
                    <a:pt x="25261" y="20405"/>
                  </a:cubicBezTo>
                  <a:cubicBezTo>
                    <a:pt x="28541" y="13930"/>
                    <a:pt x="26412" y="1"/>
                    <a:pt x="13206" y="1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32"/>
          <p:cNvGrpSpPr/>
          <p:nvPr/>
        </p:nvGrpSpPr>
        <p:grpSpPr>
          <a:xfrm>
            <a:off x="1968639" y="2441511"/>
            <a:ext cx="547500" cy="454019"/>
            <a:chOff x="2344251" y="2681186"/>
            <a:chExt cx="547500" cy="454019"/>
          </a:xfrm>
        </p:grpSpPr>
        <p:sp>
          <p:nvSpPr>
            <p:cNvPr id="289" name="Google Shape;289;p32"/>
            <p:cNvSpPr/>
            <p:nvPr/>
          </p:nvSpPr>
          <p:spPr>
            <a:xfrm>
              <a:off x="2400951" y="2728405"/>
              <a:ext cx="434100" cy="406800"/>
            </a:xfrm>
            <a:prstGeom prst="wedgeEllipseCallout">
              <a:avLst>
                <a:gd fmla="val -76879" name="adj1"/>
                <a:gd fmla="val 25031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90" name="Google Shape;290;p32"/>
            <p:cNvSpPr txBox="1"/>
            <p:nvPr/>
          </p:nvSpPr>
          <p:spPr>
            <a:xfrm>
              <a:off x="2344251" y="2681186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91" name="Google Shape;291;p32"/>
          <p:cNvGrpSpPr/>
          <p:nvPr/>
        </p:nvGrpSpPr>
        <p:grpSpPr>
          <a:xfrm>
            <a:off x="1724232" y="2083523"/>
            <a:ext cx="547500" cy="454019"/>
            <a:chOff x="2250007" y="2182611"/>
            <a:chExt cx="547500" cy="454019"/>
          </a:xfrm>
        </p:grpSpPr>
        <p:sp>
          <p:nvSpPr>
            <p:cNvPr id="292" name="Google Shape;292;p32"/>
            <p:cNvSpPr/>
            <p:nvPr/>
          </p:nvSpPr>
          <p:spPr>
            <a:xfrm>
              <a:off x="2306707" y="2229830"/>
              <a:ext cx="434100" cy="406800"/>
            </a:xfrm>
            <a:prstGeom prst="wedgeEllipseCallout">
              <a:avLst>
                <a:gd fmla="val -38622" name="adj1"/>
                <a:gd fmla="val 62919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93" name="Google Shape;293;p32"/>
            <p:cNvSpPr txBox="1"/>
            <p:nvPr/>
          </p:nvSpPr>
          <p:spPr>
            <a:xfrm>
              <a:off x="2250007" y="2182611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94" name="Google Shape;294;p32"/>
          <p:cNvGrpSpPr/>
          <p:nvPr/>
        </p:nvGrpSpPr>
        <p:grpSpPr>
          <a:xfrm>
            <a:off x="1329893" y="1895125"/>
            <a:ext cx="547500" cy="454019"/>
            <a:chOff x="2103707" y="1684032"/>
            <a:chExt cx="547500" cy="454019"/>
          </a:xfrm>
        </p:grpSpPr>
        <p:sp>
          <p:nvSpPr>
            <p:cNvPr id="295" name="Google Shape;295;p32"/>
            <p:cNvSpPr/>
            <p:nvPr/>
          </p:nvSpPr>
          <p:spPr>
            <a:xfrm>
              <a:off x="2160407" y="1731252"/>
              <a:ext cx="434100" cy="406800"/>
            </a:xfrm>
            <a:prstGeom prst="wedgeEllipseCallout">
              <a:avLst>
                <a:gd fmla="val -8397" name="adj1"/>
                <a:gd fmla="val 71297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96" name="Google Shape;296;p32"/>
            <p:cNvSpPr txBox="1"/>
            <p:nvPr/>
          </p:nvSpPr>
          <p:spPr>
            <a:xfrm>
              <a:off x="2103707" y="1684032"/>
              <a:ext cx="5475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consent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297" name="Google Shape;297;p32"/>
          <p:cNvSpPr txBox="1"/>
          <p:nvPr/>
        </p:nvSpPr>
        <p:spPr>
          <a:xfrm>
            <a:off x="249050" y="3921550"/>
            <a:ext cx="33441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Consent fatigue, cybersecurity risk of multiple copies, slow setup for each connection (different APIs. different legal agreements)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98" name="Google Shape;298;p32"/>
          <p:cNvSpPr txBox="1"/>
          <p:nvPr>
            <p:ph type="title"/>
          </p:nvPr>
        </p:nvSpPr>
        <p:spPr>
          <a:xfrm>
            <a:off x="249050" y="997600"/>
            <a:ext cx="2345400" cy="4539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Centralized Stores</a:t>
            </a:r>
            <a:endParaRPr sz="1700"/>
          </a:p>
        </p:txBody>
      </p:sp>
      <p:sp>
        <p:nvSpPr>
          <p:cNvPr id="299" name="Google Shape;299;p32"/>
          <p:cNvSpPr txBox="1"/>
          <p:nvPr/>
        </p:nvSpPr>
        <p:spPr>
          <a:xfrm>
            <a:off x="4457900" y="1854050"/>
            <a:ext cx="1062900" cy="4665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rPr>
              <a:t>Centralized System (e.g. Hospital)</a:t>
            </a:r>
            <a:endParaRPr sz="900">
              <a:solidFill>
                <a:srgbClr val="99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4457913" y="2330194"/>
            <a:ext cx="10629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E.g. Name, Date of Birth, Address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01" name="Google Shape;301;p32"/>
          <p:cNvGrpSpPr/>
          <p:nvPr/>
        </p:nvGrpSpPr>
        <p:grpSpPr>
          <a:xfrm>
            <a:off x="5020039" y="2922794"/>
            <a:ext cx="340735" cy="347408"/>
            <a:chOff x="1627828" y="3222274"/>
            <a:chExt cx="340735" cy="347408"/>
          </a:xfrm>
        </p:grpSpPr>
        <p:sp>
          <p:nvSpPr>
            <p:cNvPr id="302" name="Google Shape;302;p32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37786" y="7242"/>
                  </a:moveTo>
                  <a:cubicBezTo>
                    <a:pt x="32972" y="11970"/>
                    <a:pt x="26369" y="14910"/>
                    <a:pt x="19127" y="14910"/>
                  </a:cubicBezTo>
                  <a:cubicBezTo>
                    <a:pt x="11630" y="14910"/>
                    <a:pt x="4857" y="11800"/>
                    <a:pt x="1" y="6816"/>
                  </a:cubicBezTo>
                  <a:cubicBezTo>
                    <a:pt x="1705" y="3749"/>
                    <a:pt x="4687" y="1406"/>
                    <a:pt x="9074" y="724"/>
                  </a:cubicBezTo>
                  <a:lnTo>
                    <a:pt x="11460" y="0"/>
                  </a:lnTo>
                  <a:cubicBezTo>
                    <a:pt x="13206" y="2940"/>
                    <a:pt x="15933" y="4814"/>
                    <a:pt x="19042" y="4814"/>
                  </a:cubicBezTo>
                  <a:cubicBezTo>
                    <a:pt x="22152" y="4814"/>
                    <a:pt x="24836" y="2940"/>
                    <a:pt x="26582" y="0"/>
                  </a:cubicBezTo>
                  <a:lnTo>
                    <a:pt x="29223" y="767"/>
                  </a:lnTo>
                  <a:cubicBezTo>
                    <a:pt x="33440" y="1278"/>
                    <a:pt x="36209" y="3877"/>
                    <a:pt x="37786" y="724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1627828" y="3453868"/>
              <a:ext cx="340735" cy="115813"/>
            </a:xfrm>
            <a:custGeom>
              <a:rect b="b" l="l" r="r" t="t"/>
              <a:pathLst>
                <a:path extrusionOk="0" h="14910" w="37786">
                  <a:moveTo>
                    <a:pt x="9074" y="724"/>
                  </a:moveTo>
                  <a:cubicBezTo>
                    <a:pt x="4687" y="1406"/>
                    <a:pt x="1705" y="3749"/>
                    <a:pt x="1" y="6816"/>
                  </a:cubicBezTo>
                  <a:cubicBezTo>
                    <a:pt x="4857" y="11800"/>
                    <a:pt x="11630" y="14910"/>
                    <a:pt x="19127" y="14910"/>
                  </a:cubicBezTo>
                  <a:cubicBezTo>
                    <a:pt x="26369" y="14910"/>
                    <a:pt x="32972" y="11970"/>
                    <a:pt x="37786" y="7242"/>
                  </a:cubicBezTo>
                  <a:cubicBezTo>
                    <a:pt x="36209" y="3877"/>
                    <a:pt x="33440" y="1278"/>
                    <a:pt x="29223" y="767"/>
                  </a:cubicBezTo>
                  <a:lnTo>
                    <a:pt x="26582" y="0"/>
                  </a:lnTo>
                  <a:cubicBezTo>
                    <a:pt x="24836" y="2940"/>
                    <a:pt x="22152" y="4814"/>
                    <a:pt x="19042" y="4814"/>
                  </a:cubicBezTo>
                  <a:cubicBezTo>
                    <a:pt x="15933" y="4814"/>
                    <a:pt x="13206" y="2940"/>
                    <a:pt x="11460" y="0"/>
                  </a:cubicBezTo>
                  <a:close/>
                  <a:moveTo>
                    <a:pt x="11247" y="597"/>
                  </a:moveTo>
                  <a:lnTo>
                    <a:pt x="9202" y="1236"/>
                  </a:lnTo>
                  <a:lnTo>
                    <a:pt x="9159" y="1236"/>
                  </a:lnTo>
                  <a:cubicBezTo>
                    <a:pt x="5113" y="1917"/>
                    <a:pt x="2344" y="3962"/>
                    <a:pt x="682" y="6731"/>
                  </a:cubicBezTo>
                  <a:cubicBezTo>
                    <a:pt x="5368" y="11459"/>
                    <a:pt x="11928" y="14356"/>
                    <a:pt x="19127" y="14356"/>
                  </a:cubicBezTo>
                  <a:cubicBezTo>
                    <a:pt x="26114" y="14356"/>
                    <a:pt x="32461" y="11630"/>
                    <a:pt x="37147" y="7157"/>
                  </a:cubicBezTo>
                  <a:cubicBezTo>
                    <a:pt x="35613" y="4047"/>
                    <a:pt x="33015" y="1747"/>
                    <a:pt x="29181" y="1321"/>
                  </a:cubicBezTo>
                  <a:lnTo>
                    <a:pt x="29138" y="1321"/>
                  </a:lnTo>
                  <a:lnTo>
                    <a:pt x="26838" y="597"/>
                  </a:lnTo>
                  <a:cubicBezTo>
                    <a:pt x="25006" y="3451"/>
                    <a:pt x="22237" y="5325"/>
                    <a:pt x="19042" y="5325"/>
                  </a:cubicBezTo>
                  <a:cubicBezTo>
                    <a:pt x="15805" y="5325"/>
                    <a:pt x="13036" y="3451"/>
                    <a:pt x="11247" y="597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30389" y="3437325"/>
              <a:ext cx="137147" cy="55592"/>
            </a:xfrm>
            <a:custGeom>
              <a:rect b="b" l="l" r="r" t="t"/>
              <a:pathLst>
                <a:path extrusionOk="0" h="7157" w="15209">
                  <a:moveTo>
                    <a:pt x="3494" y="0"/>
                  </a:moveTo>
                  <a:cubicBezTo>
                    <a:pt x="3494" y="1321"/>
                    <a:pt x="1" y="2641"/>
                    <a:pt x="1" y="2641"/>
                  </a:cubicBezTo>
                  <a:cubicBezTo>
                    <a:pt x="725" y="4345"/>
                    <a:pt x="3494" y="7157"/>
                    <a:pt x="7753" y="7157"/>
                  </a:cubicBezTo>
                  <a:cubicBezTo>
                    <a:pt x="12013" y="7157"/>
                    <a:pt x="14484" y="4345"/>
                    <a:pt x="15208" y="2641"/>
                  </a:cubicBezTo>
                  <a:cubicBezTo>
                    <a:pt x="15208" y="2641"/>
                    <a:pt x="12269" y="1832"/>
                    <a:pt x="12013" y="0"/>
                  </a:cubicBezTo>
                  <a:cubicBezTo>
                    <a:pt x="12013" y="0"/>
                    <a:pt x="9457" y="1321"/>
                    <a:pt x="7753" y="1321"/>
                  </a:cubicBezTo>
                  <a:cubicBezTo>
                    <a:pt x="6050" y="1321"/>
                    <a:pt x="3494" y="0"/>
                    <a:pt x="3494" y="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27314" y="3433683"/>
              <a:ext cx="143288" cy="61557"/>
            </a:xfrm>
            <a:custGeom>
              <a:rect b="b" l="l" r="r" t="t"/>
              <a:pathLst>
                <a:path extrusionOk="0" h="7925" w="15890">
                  <a:moveTo>
                    <a:pt x="3920" y="214"/>
                  </a:moveTo>
                  <a:lnTo>
                    <a:pt x="3536" y="1"/>
                  </a:lnTo>
                  <a:lnTo>
                    <a:pt x="3536" y="469"/>
                  </a:lnTo>
                  <a:cubicBezTo>
                    <a:pt x="3536" y="682"/>
                    <a:pt x="3409" y="938"/>
                    <a:pt x="3110" y="1236"/>
                  </a:cubicBezTo>
                  <a:cubicBezTo>
                    <a:pt x="2770" y="1534"/>
                    <a:pt x="2386" y="1790"/>
                    <a:pt x="1960" y="2045"/>
                  </a:cubicBezTo>
                  <a:cubicBezTo>
                    <a:pt x="1534" y="2301"/>
                    <a:pt x="1108" y="2514"/>
                    <a:pt x="768" y="2642"/>
                  </a:cubicBezTo>
                  <a:cubicBezTo>
                    <a:pt x="640" y="2727"/>
                    <a:pt x="512" y="2770"/>
                    <a:pt x="384" y="2812"/>
                  </a:cubicBezTo>
                  <a:cubicBezTo>
                    <a:pt x="342" y="2812"/>
                    <a:pt x="342" y="2855"/>
                    <a:pt x="299" y="2855"/>
                  </a:cubicBezTo>
                  <a:lnTo>
                    <a:pt x="256" y="2855"/>
                  </a:lnTo>
                  <a:lnTo>
                    <a:pt x="256" y="2855"/>
                  </a:lnTo>
                  <a:lnTo>
                    <a:pt x="256" y="2855"/>
                  </a:lnTo>
                  <a:lnTo>
                    <a:pt x="1" y="2940"/>
                  </a:lnTo>
                  <a:lnTo>
                    <a:pt x="129" y="3196"/>
                  </a:lnTo>
                  <a:cubicBezTo>
                    <a:pt x="853" y="4985"/>
                    <a:pt x="3707" y="7924"/>
                    <a:pt x="8094" y="7924"/>
                  </a:cubicBezTo>
                  <a:cubicBezTo>
                    <a:pt x="12482" y="7924"/>
                    <a:pt x="15038" y="4985"/>
                    <a:pt x="15762" y="3196"/>
                  </a:cubicBezTo>
                  <a:lnTo>
                    <a:pt x="15890" y="2940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lnTo>
                    <a:pt x="15592" y="2855"/>
                  </a:lnTo>
                  <a:cubicBezTo>
                    <a:pt x="15549" y="2855"/>
                    <a:pt x="15507" y="2812"/>
                    <a:pt x="15507" y="2812"/>
                  </a:cubicBezTo>
                  <a:cubicBezTo>
                    <a:pt x="15421" y="2812"/>
                    <a:pt x="15294" y="2770"/>
                    <a:pt x="15166" y="2727"/>
                  </a:cubicBezTo>
                  <a:cubicBezTo>
                    <a:pt x="14910" y="2599"/>
                    <a:pt x="14527" y="2471"/>
                    <a:pt x="14186" y="2258"/>
                  </a:cubicBezTo>
                  <a:cubicBezTo>
                    <a:pt x="13419" y="1832"/>
                    <a:pt x="12695" y="1194"/>
                    <a:pt x="12610" y="427"/>
                  </a:cubicBezTo>
                  <a:lnTo>
                    <a:pt x="12567" y="43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226" y="214"/>
                  </a:lnTo>
                  <a:lnTo>
                    <a:pt x="12184" y="214"/>
                  </a:lnTo>
                  <a:cubicBezTo>
                    <a:pt x="12184" y="256"/>
                    <a:pt x="12141" y="256"/>
                    <a:pt x="12099" y="256"/>
                  </a:cubicBezTo>
                  <a:cubicBezTo>
                    <a:pt x="12013" y="299"/>
                    <a:pt x="11928" y="342"/>
                    <a:pt x="11800" y="427"/>
                  </a:cubicBezTo>
                  <a:cubicBezTo>
                    <a:pt x="11545" y="555"/>
                    <a:pt x="11162" y="682"/>
                    <a:pt x="10736" y="853"/>
                  </a:cubicBezTo>
                  <a:cubicBezTo>
                    <a:pt x="9884" y="1194"/>
                    <a:pt x="8861" y="1534"/>
                    <a:pt x="8094" y="1534"/>
                  </a:cubicBezTo>
                  <a:cubicBezTo>
                    <a:pt x="7285" y="1534"/>
                    <a:pt x="6263" y="1194"/>
                    <a:pt x="5411" y="853"/>
                  </a:cubicBezTo>
                  <a:cubicBezTo>
                    <a:pt x="4985" y="682"/>
                    <a:pt x="4601" y="555"/>
                    <a:pt x="4346" y="427"/>
                  </a:cubicBezTo>
                  <a:cubicBezTo>
                    <a:pt x="4218" y="342"/>
                    <a:pt x="4133" y="299"/>
                    <a:pt x="4048" y="256"/>
                  </a:cubicBezTo>
                  <a:cubicBezTo>
                    <a:pt x="4005" y="256"/>
                    <a:pt x="4005" y="256"/>
                    <a:pt x="3962" y="214"/>
                  </a:cubicBezTo>
                  <a:lnTo>
                    <a:pt x="3962" y="214"/>
                  </a:lnTo>
                  <a:lnTo>
                    <a:pt x="3962" y="214"/>
                  </a:lnTo>
                  <a:close/>
                  <a:moveTo>
                    <a:pt x="12141" y="853"/>
                  </a:moveTo>
                  <a:cubicBezTo>
                    <a:pt x="12099" y="853"/>
                    <a:pt x="12056" y="895"/>
                    <a:pt x="12013" y="895"/>
                  </a:cubicBezTo>
                  <a:cubicBezTo>
                    <a:pt x="11758" y="1023"/>
                    <a:pt x="11375" y="1194"/>
                    <a:pt x="10949" y="1364"/>
                  </a:cubicBezTo>
                  <a:cubicBezTo>
                    <a:pt x="10097" y="1705"/>
                    <a:pt x="8989" y="2045"/>
                    <a:pt x="8094" y="2045"/>
                  </a:cubicBezTo>
                  <a:cubicBezTo>
                    <a:pt x="7157" y="2045"/>
                    <a:pt x="6050" y="1705"/>
                    <a:pt x="5198" y="1364"/>
                  </a:cubicBezTo>
                  <a:cubicBezTo>
                    <a:pt x="4772" y="1194"/>
                    <a:pt x="4388" y="1023"/>
                    <a:pt x="4133" y="895"/>
                  </a:cubicBezTo>
                  <a:cubicBezTo>
                    <a:pt x="4090" y="895"/>
                    <a:pt x="4048" y="853"/>
                    <a:pt x="4005" y="853"/>
                  </a:cubicBezTo>
                  <a:cubicBezTo>
                    <a:pt x="3920" y="1151"/>
                    <a:pt x="3707" y="1407"/>
                    <a:pt x="3451" y="1619"/>
                  </a:cubicBezTo>
                  <a:cubicBezTo>
                    <a:pt x="3110" y="1960"/>
                    <a:pt x="2642" y="2258"/>
                    <a:pt x="2216" y="2514"/>
                  </a:cubicBezTo>
                  <a:cubicBezTo>
                    <a:pt x="1790" y="2770"/>
                    <a:pt x="1321" y="2983"/>
                    <a:pt x="1023" y="3110"/>
                  </a:cubicBezTo>
                  <a:cubicBezTo>
                    <a:pt x="895" y="3196"/>
                    <a:pt x="810" y="3238"/>
                    <a:pt x="725" y="3238"/>
                  </a:cubicBezTo>
                  <a:cubicBezTo>
                    <a:pt x="1534" y="4857"/>
                    <a:pt x="4133" y="7370"/>
                    <a:pt x="8094" y="7370"/>
                  </a:cubicBezTo>
                  <a:cubicBezTo>
                    <a:pt x="11971" y="7370"/>
                    <a:pt x="14356" y="4900"/>
                    <a:pt x="15166" y="3281"/>
                  </a:cubicBezTo>
                  <a:cubicBezTo>
                    <a:pt x="15123" y="3238"/>
                    <a:pt x="15038" y="3238"/>
                    <a:pt x="14995" y="3196"/>
                  </a:cubicBezTo>
                  <a:cubicBezTo>
                    <a:pt x="14697" y="3110"/>
                    <a:pt x="14314" y="2940"/>
                    <a:pt x="13888" y="2727"/>
                  </a:cubicBezTo>
                  <a:cubicBezTo>
                    <a:pt x="13206" y="2301"/>
                    <a:pt x="12439" y="1705"/>
                    <a:pt x="12141" y="853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9074" y="1"/>
                  </a:move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lose/>
                </a:path>
              </a:pathLst>
            </a:custGeom>
            <a:solidFill>
              <a:srgbClr val="F7F4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1719253" y="3259328"/>
              <a:ext cx="163262" cy="190265"/>
            </a:xfrm>
            <a:custGeom>
              <a:rect b="b" l="l" r="r" t="t"/>
              <a:pathLst>
                <a:path extrusionOk="0" h="24495" w="18105">
                  <a:moveTo>
                    <a:pt x="15080" y="20575"/>
                  </a:moveTo>
                  <a:cubicBezTo>
                    <a:pt x="16614" y="18488"/>
                    <a:pt x="17593" y="15549"/>
                    <a:pt x="17593" y="12269"/>
                  </a:cubicBezTo>
                  <a:cubicBezTo>
                    <a:pt x="17593" y="8861"/>
                    <a:pt x="17295" y="5922"/>
                    <a:pt x="16102" y="3834"/>
                  </a:cubicBezTo>
                  <a:cubicBezTo>
                    <a:pt x="15506" y="2812"/>
                    <a:pt x="14697" y="2003"/>
                    <a:pt x="13589" y="1449"/>
                  </a:cubicBezTo>
                  <a:cubicBezTo>
                    <a:pt x="12439" y="852"/>
                    <a:pt x="10991" y="554"/>
                    <a:pt x="9074" y="554"/>
                  </a:cubicBezTo>
                  <a:cubicBezTo>
                    <a:pt x="7114" y="554"/>
                    <a:pt x="5666" y="852"/>
                    <a:pt x="4558" y="1449"/>
                  </a:cubicBezTo>
                  <a:cubicBezTo>
                    <a:pt x="3408" y="2003"/>
                    <a:pt x="2599" y="2812"/>
                    <a:pt x="2002" y="3834"/>
                  </a:cubicBezTo>
                  <a:cubicBezTo>
                    <a:pt x="810" y="5922"/>
                    <a:pt x="554" y="8861"/>
                    <a:pt x="554" y="12269"/>
                  </a:cubicBezTo>
                  <a:cubicBezTo>
                    <a:pt x="554" y="15549"/>
                    <a:pt x="1491" y="18488"/>
                    <a:pt x="3067" y="20575"/>
                  </a:cubicBezTo>
                  <a:cubicBezTo>
                    <a:pt x="4601" y="22705"/>
                    <a:pt x="6731" y="23983"/>
                    <a:pt x="9074" y="23983"/>
                  </a:cubicBezTo>
                  <a:cubicBezTo>
                    <a:pt x="11374" y="23983"/>
                    <a:pt x="13504" y="22705"/>
                    <a:pt x="15080" y="20575"/>
                  </a:cubicBezTo>
                  <a:close/>
                  <a:moveTo>
                    <a:pt x="9074" y="24494"/>
                  </a:moveTo>
                  <a:cubicBezTo>
                    <a:pt x="14143" y="24494"/>
                    <a:pt x="18104" y="18999"/>
                    <a:pt x="18104" y="12269"/>
                  </a:cubicBezTo>
                  <a:cubicBezTo>
                    <a:pt x="18104" y="5496"/>
                    <a:pt x="16997" y="1"/>
                    <a:pt x="9074" y="1"/>
                  </a:cubicBezTo>
                  <a:cubicBezTo>
                    <a:pt x="1150" y="1"/>
                    <a:pt x="0" y="5496"/>
                    <a:pt x="0" y="12269"/>
                  </a:cubicBezTo>
                  <a:cubicBezTo>
                    <a:pt x="0" y="18999"/>
                    <a:pt x="3962" y="24494"/>
                    <a:pt x="9074" y="24494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785700" y="3259328"/>
              <a:ext cx="96812" cy="153540"/>
            </a:xfrm>
            <a:custGeom>
              <a:rect b="b" l="l" r="r" t="t"/>
              <a:pathLst>
                <a:path extrusionOk="0" h="19767" w="10736">
                  <a:moveTo>
                    <a:pt x="8307" y="17210"/>
                  </a:moveTo>
                  <a:cubicBezTo>
                    <a:pt x="8180" y="18105"/>
                    <a:pt x="8137" y="18403"/>
                    <a:pt x="8520" y="19425"/>
                  </a:cubicBezTo>
                  <a:cubicBezTo>
                    <a:pt x="8606" y="19596"/>
                    <a:pt x="8691" y="19723"/>
                    <a:pt x="8861" y="19766"/>
                  </a:cubicBezTo>
                  <a:cubicBezTo>
                    <a:pt x="10054" y="17679"/>
                    <a:pt x="10735" y="15080"/>
                    <a:pt x="10735" y="12269"/>
                  </a:cubicBezTo>
                  <a:cubicBezTo>
                    <a:pt x="10735" y="5496"/>
                    <a:pt x="9628" y="1"/>
                    <a:pt x="1705" y="1"/>
                  </a:cubicBezTo>
                  <a:cubicBezTo>
                    <a:pt x="1108" y="1"/>
                    <a:pt x="512" y="43"/>
                    <a:pt x="1" y="86"/>
                  </a:cubicBezTo>
                  <a:cubicBezTo>
                    <a:pt x="6646" y="895"/>
                    <a:pt x="8520" y="6774"/>
                    <a:pt x="8520" y="13036"/>
                  </a:cubicBezTo>
                  <a:cubicBezTo>
                    <a:pt x="8520" y="15336"/>
                    <a:pt x="8393" y="16486"/>
                    <a:pt x="8307" y="17210"/>
                  </a:cubicBezTo>
                  <a:close/>
                </a:path>
              </a:pathLst>
            </a:custGeom>
            <a:solidFill>
              <a:srgbClr val="EAE0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672003" y="3222274"/>
              <a:ext cx="257377" cy="194250"/>
            </a:xfrm>
            <a:custGeom>
              <a:rect b="b" l="l" r="r" t="t"/>
              <a:pathLst>
                <a:path extrusionOk="0" h="25008" w="28542">
                  <a:moveTo>
                    <a:pt x="13206" y="1"/>
                  </a:moveTo>
                  <a:cubicBezTo>
                    <a:pt x="1" y="1"/>
                    <a:pt x="1875" y="16955"/>
                    <a:pt x="2301" y="18701"/>
                  </a:cubicBezTo>
                  <a:cubicBezTo>
                    <a:pt x="2897" y="20959"/>
                    <a:pt x="5538" y="24452"/>
                    <a:pt x="7839" y="25006"/>
                  </a:cubicBezTo>
                  <a:cubicBezTo>
                    <a:pt x="7845" y="25007"/>
                    <a:pt x="7851" y="25008"/>
                    <a:pt x="7856" y="25008"/>
                  </a:cubicBezTo>
                  <a:cubicBezTo>
                    <a:pt x="8307" y="25008"/>
                    <a:pt x="4663" y="19644"/>
                    <a:pt x="6305" y="16443"/>
                  </a:cubicBezTo>
                  <a:cubicBezTo>
                    <a:pt x="9756" y="13036"/>
                    <a:pt x="6902" y="10735"/>
                    <a:pt x="11502" y="10735"/>
                  </a:cubicBezTo>
                  <a:cubicBezTo>
                    <a:pt x="15166" y="10735"/>
                    <a:pt x="18360" y="8478"/>
                    <a:pt x="19511" y="7370"/>
                  </a:cubicBezTo>
                  <a:cubicBezTo>
                    <a:pt x="24708" y="13036"/>
                    <a:pt x="22407" y="20405"/>
                    <a:pt x="21257" y="23813"/>
                  </a:cubicBezTo>
                  <a:cubicBezTo>
                    <a:pt x="21074" y="24350"/>
                    <a:pt x="21199" y="24652"/>
                    <a:pt x="21533" y="24652"/>
                  </a:cubicBezTo>
                  <a:cubicBezTo>
                    <a:pt x="22205" y="24652"/>
                    <a:pt x="23724" y="23423"/>
                    <a:pt x="25261" y="20405"/>
                  </a:cubicBezTo>
                  <a:cubicBezTo>
                    <a:pt x="28541" y="13930"/>
                    <a:pt x="26412" y="1"/>
                    <a:pt x="13206" y="1"/>
                  </a:cubicBezTo>
                  <a:close/>
                </a:path>
              </a:pathLst>
            </a:custGeom>
            <a:solidFill>
              <a:srgbClr val="2015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32"/>
          <p:cNvSpPr txBox="1"/>
          <p:nvPr>
            <p:ph type="title"/>
          </p:nvPr>
        </p:nvSpPr>
        <p:spPr>
          <a:xfrm>
            <a:off x="4457900" y="1020224"/>
            <a:ext cx="4403100" cy="441300"/>
          </a:xfrm>
          <a:prstGeom prst="rect">
            <a:avLst/>
          </a:prstGeom>
        </p:spPr>
        <p:txBody>
          <a:bodyPr anchorCtr="0" anchor="t" bIns="54850" lIns="0" spcFirstLastPara="1" rIns="0" wrap="square" tIns="54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Decentralized Stores</a:t>
            </a:r>
            <a:endParaRPr sz="1700"/>
          </a:p>
        </p:txBody>
      </p:sp>
      <p:sp>
        <p:nvSpPr>
          <p:cNvPr id="311" name="Google Shape;311;p32"/>
          <p:cNvSpPr txBox="1"/>
          <p:nvPr/>
        </p:nvSpPr>
        <p:spPr>
          <a:xfrm>
            <a:off x="5473975" y="3234889"/>
            <a:ext cx="770700" cy="466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12" name="Google Shape;312;p32"/>
          <p:cNvGrpSpPr/>
          <p:nvPr/>
        </p:nvGrpSpPr>
        <p:grpSpPr>
          <a:xfrm>
            <a:off x="7965650" y="1618489"/>
            <a:ext cx="814200" cy="1765426"/>
            <a:chOff x="3080650" y="1293075"/>
            <a:chExt cx="814200" cy="2767125"/>
          </a:xfrm>
        </p:grpSpPr>
        <p:sp>
          <p:nvSpPr>
            <p:cNvPr id="313" name="Google Shape;313;p32"/>
            <p:cNvSpPr txBox="1"/>
            <p:nvPr/>
          </p:nvSpPr>
          <p:spPr>
            <a:xfrm>
              <a:off x="3080650" y="1293075"/>
              <a:ext cx="814200" cy="6918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 (e.g. Gov agency)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14" name="Google Shape;314;p32"/>
            <p:cNvSpPr txBox="1"/>
            <p:nvPr/>
          </p:nvSpPr>
          <p:spPr>
            <a:xfrm>
              <a:off x="3080650" y="221015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15" name="Google Shape;315;p32"/>
            <p:cNvSpPr txBox="1"/>
            <p:nvPr/>
          </p:nvSpPr>
          <p:spPr>
            <a:xfrm>
              <a:off x="3080650" y="2901925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16" name="Google Shape;316;p32"/>
            <p:cNvSpPr txBox="1"/>
            <p:nvPr/>
          </p:nvSpPr>
          <p:spPr>
            <a:xfrm>
              <a:off x="3080650" y="3593700"/>
              <a:ext cx="814200" cy="466500"/>
            </a:xfrm>
            <a:prstGeom prst="rect">
              <a:avLst/>
            </a:prstGeom>
            <a:noFill/>
            <a:ln cap="flat" cmpd="sng" w="952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990000"/>
                  </a:solidFill>
                  <a:latin typeface="Muli"/>
                  <a:ea typeface="Muli"/>
                  <a:cs typeface="Muli"/>
                  <a:sym typeface="Muli"/>
                </a:rPr>
                <a:t>Centralized store</a:t>
              </a:r>
              <a:endParaRPr sz="800">
                <a:solidFill>
                  <a:srgbClr val="99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17" name="Google Shape;317;p32"/>
          <p:cNvSpPr txBox="1"/>
          <p:nvPr/>
        </p:nvSpPr>
        <p:spPr>
          <a:xfrm>
            <a:off x="7156375" y="3086393"/>
            <a:ext cx="770700" cy="297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7156375" y="2645040"/>
            <a:ext cx="770700" cy="297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7156375" y="2203686"/>
            <a:ext cx="770700" cy="297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7156375" y="1618539"/>
            <a:ext cx="770700" cy="4413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Decentralized Store (HAT)</a:t>
            </a:r>
            <a:endParaRPr sz="7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21" name="Google Shape;321;p32"/>
          <p:cNvCxnSpPr>
            <a:stCxn id="299" idx="3"/>
            <a:endCxn id="311" idx="0"/>
          </p:cNvCxnSpPr>
          <p:nvPr/>
        </p:nvCxnSpPr>
        <p:spPr>
          <a:xfrm>
            <a:off x="5520800" y="2087300"/>
            <a:ext cx="338400" cy="114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2" name="Google Shape;322;p32"/>
          <p:cNvGrpSpPr/>
          <p:nvPr/>
        </p:nvGrpSpPr>
        <p:grpSpPr>
          <a:xfrm>
            <a:off x="5290267" y="2510152"/>
            <a:ext cx="547500" cy="406804"/>
            <a:chOff x="4388313" y="2931801"/>
            <a:chExt cx="547500" cy="406804"/>
          </a:xfrm>
        </p:grpSpPr>
        <p:sp>
          <p:nvSpPr>
            <p:cNvPr id="323" name="Google Shape;323;p32"/>
            <p:cNvSpPr/>
            <p:nvPr/>
          </p:nvSpPr>
          <p:spPr>
            <a:xfrm>
              <a:off x="4445007" y="2931805"/>
              <a:ext cx="434100" cy="406800"/>
            </a:xfrm>
            <a:prstGeom prst="wedgeEllipseCallout">
              <a:avLst>
                <a:gd fmla="val -34796" name="adj1"/>
                <a:gd fmla="val 62833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24" name="Google Shape;324;p32"/>
            <p:cNvSpPr txBox="1"/>
            <p:nvPr/>
          </p:nvSpPr>
          <p:spPr>
            <a:xfrm>
              <a:off x="4388313" y="2931801"/>
              <a:ext cx="54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“</a:t>
              </a:r>
              <a:r>
                <a:rPr b="1" lang="en" sz="700">
                  <a:solidFill>
                    <a:schemeClr val="accent4"/>
                  </a:solidFill>
                  <a:latin typeface="Muli"/>
                  <a:ea typeface="Muli"/>
                  <a:cs typeface="Muli"/>
                  <a:sym typeface="Muli"/>
                </a:rPr>
                <a:t>pull</a:t>
              </a: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” my data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325" name="Google Shape;325;p32"/>
          <p:cNvCxnSpPr>
            <a:stCxn id="311" idx="3"/>
            <a:endCxn id="317" idx="1"/>
          </p:cNvCxnSpPr>
          <p:nvPr/>
        </p:nvCxnSpPr>
        <p:spPr>
          <a:xfrm flipH="1" rot="10800000">
            <a:off x="6244675" y="3235339"/>
            <a:ext cx="911700" cy="23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32"/>
          <p:cNvCxnSpPr>
            <a:stCxn id="311" idx="3"/>
            <a:endCxn id="318" idx="1"/>
          </p:cNvCxnSpPr>
          <p:nvPr/>
        </p:nvCxnSpPr>
        <p:spPr>
          <a:xfrm flipH="1" rot="10800000">
            <a:off x="6244675" y="2793739"/>
            <a:ext cx="911700" cy="6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32"/>
          <p:cNvCxnSpPr>
            <a:stCxn id="311" idx="3"/>
            <a:endCxn id="319" idx="1"/>
          </p:cNvCxnSpPr>
          <p:nvPr/>
        </p:nvCxnSpPr>
        <p:spPr>
          <a:xfrm flipH="1" rot="10800000">
            <a:off x="6244675" y="2352439"/>
            <a:ext cx="911700" cy="11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32"/>
          <p:cNvCxnSpPr>
            <a:stCxn id="311" idx="3"/>
            <a:endCxn id="320" idx="1"/>
          </p:cNvCxnSpPr>
          <p:nvPr/>
        </p:nvCxnSpPr>
        <p:spPr>
          <a:xfrm flipH="1" rot="10800000">
            <a:off x="6244675" y="1839139"/>
            <a:ext cx="911700" cy="162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9" name="Google Shape;329;p32"/>
          <p:cNvGrpSpPr/>
          <p:nvPr/>
        </p:nvGrpSpPr>
        <p:grpSpPr>
          <a:xfrm>
            <a:off x="6416105" y="2510170"/>
            <a:ext cx="547500" cy="406800"/>
            <a:chOff x="6672925" y="2728405"/>
            <a:chExt cx="547500" cy="406800"/>
          </a:xfrm>
        </p:grpSpPr>
        <p:sp>
          <p:nvSpPr>
            <p:cNvPr id="330" name="Google Shape;330;p32"/>
            <p:cNvSpPr/>
            <p:nvPr/>
          </p:nvSpPr>
          <p:spPr>
            <a:xfrm>
              <a:off x="6729626" y="2728405"/>
              <a:ext cx="434100" cy="406800"/>
            </a:xfrm>
            <a:prstGeom prst="wedgeEllipseCallout">
              <a:avLst>
                <a:gd fmla="val -76879" name="adj1"/>
                <a:gd fmla="val 25031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31" name="Google Shape;331;p32"/>
            <p:cNvSpPr txBox="1"/>
            <p:nvPr/>
          </p:nvSpPr>
          <p:spPr>
            <a:xfrm>
              <a:off x="6672925" y="2761852"/>
              <a:ext cx="547500" cy="3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I “</a:t>
              </a:r>
              <a:r>
                <a:rPr b="1" lang="en" sz="700">
                  <a:solidFill>
                    <a:schemeClr val="accent4"/>
                  </a:solidFill>
                  <a:latin typeface="Muli"/>
                  <a:ea typeface="Muli"/>
                  <a:cs typeface="Muli"/>
                  <a:sym typeface="Muli"/>
                </a:rPr>
                <a:t>push</a:t>
              </a:r>
              <a:r>
                <a:rPr b="1" lang="en" sz="7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” data</a:t>
              </a:r>
              <a:endParaRPr sz="7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32" name="Google Shape;332;p32"/>
          <p:cNvSpPr txBox="1"/>
          <p:nvPr/>
        </p:nvSpPr>
        <p:spPr>
          <a:xfrm>
            <a:off x="5627025" y="1528375"/>
            <a:ext cx="10629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Dataswyft Wallet</a:t>
            </a:r>
            <a:endParaRPr b="1" sz="7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 assets</a:t>
            </a:r>
            <a:endParaRPr b="1"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Rules</a:t>
            </a:r>
            <a:endParaRPr b="1"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Schemes</a:t>
            </a:r>
            <a:endParaRPr b="1"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Guard rails</a:t>
            </a:r>
            <a:endParaRPr b="1"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Assurance levels</a:t>
            </a:r>
            <a:endParaRPr b="1"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33" name="Google Shape;333;p32"/>
          <p:cNvCxnSpPr>
            <a:stCxn id="332" idx="2"/>
            <a:endCxn id="324" idx="0"/>
          </p:cNvCxnSpPr>
          <p:nvPr/>
        </p:nvCxnSpPr>
        <p:spPr>
          <a:xfrm flipH="1">
            <a:off x="5563875" y="2331775"/>
            <a:ext cx="594600" cy="178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2"/>
          <p:cNvCxnSpPr>
            <a:stCxn id="332" idx="2"/>
            <a:endCxn id="331" idx="0"/>
          </p:cNvCxnSpPr>
          <p:nvPr/>
        </p:nvCxnSpPr>
        <p:spPr>
          <a:xfrm>
            <a:off x="6158475" y="2331775"/>
            <a:ext cx="531300" cy="2118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5" name="Google Shape;335;p32"/>
          <p:cNvSpPr/>
          <p:nvPr/>
        </p:nvSpPr>
        <p:spPr>
          <a:xfrm rot="5400000">
            <a:off x="4305925" y="2753101"/>
            <a:ext cx="1167000" cy="823500"/>
          </a:xfrm>
          <a:prstGeom prst="bentUpArrow">
            <a:avLst>
              <a:gd fmla="val 15577" name="adj1"/>
              <a:gd fmla="val 17853" name="adj2"/>
              <a:gd fmla="val 3159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7534155" y="3487001"/>
            <a:ext cx="618300" cy="232800"/>
          </a:xfrm>
          <a:prstGeom prst="rightArrow">
            <a:avLst>
              <a:gd fmla="val 49259" name="adj1"/>
              <a:gd fmla="val 35517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4447823" y="3701401"/>
            <a:ext cx="8832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On-ramp data connector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7311838" y="3701394"/>
            <a:ext cx="10629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Off-ramp data connector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5230675" y="3921550"/>
            <a:ext cx="29397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One set of legal agreements, one set of APIs, fully scalable. New network entrants in minutes. Data moves safely, securely and quickly.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340" name="Google Shape;340;p32"/>
          <p:cNvGrpSpPr/>
          <p:nvPr/>
        </p:nvGrpSpPr>
        <p:grpSpPr>
          <a:xfrm>
            <a:off x="5415066" y="1534184"/>
            <a:ext cx="1856620" cy="1798062"/>
            <a:chOff x="5415066" y="1534184"/>
            <a:chExt cx="1856620" cy="1798062"/>
          </a:xfrm>
        </p:grpSpPr>
        <p:pic>
          <p:nvPicPr>
            <p:cNvPr id="341" name="Google Shape;34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1534184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2109122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2571497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77611" y="2991972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15066" y="3138172"/>
              <a:ext cx="194075" cy="194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33"/>
          <p:cNvSpPr/>
          <p:nvPr/>
        </p:nvSpPr>
        <p:spPr>
          <a:xfrm>
            <a:off x="4645175" y="246825"/>
            <a:ext cx="4122000" cy="151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Dataswyft Wallet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Has all the technical features of a Data Wallet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Is Decentralised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Is Personal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Has a legal layer giving data rights to 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the Data Wallet owner, enforcing and protecting said rights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2" name="Google Shape;352;p33"/>
          <p:cNvSpPr/>
          <p:nvPr/>
        </p:nvSpPr>
        <p:spPr>
          <a:xfrm>
            <a:off x="4645175" y="3650675"/>
            <a:ext cx="4122000" cy="116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Compute</a:t>
            </a:r>
            <a:endParaRPr sz="12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The optimal way to comply with such data rights requirements is to put the Compute as close to the Wallet as possible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0" y="246825"/>
            <a:ext cx="36225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Dataswyft Wallet</a:t>
            </a:r>
            <a:endParaRPr sz="1600">
              <a:solidFill>
                <a:schemeClr val="dk2"/>
              </a:solidFill>
            </a:endParaRPr>
          </a:p>
        </p:txBody>
      </p:sp>
      <p:grpSp>
        <p:nvGrpSpPr>
          <p:cNvPr id="354" name="Google Shape;354;p33"/>
          <p:cNvGrpSpPr/>
          <p:nvPr/>
        </p:nvGrpSpPr>
        <p:grpSpPr>
          <a:xfrm>
            <a:off x="488518" y="4112625"/>
            <a:ext cx="2246857" cy="702659"/>
            <a:chOff x="5907544" y="862023"/>
            <a:chExt cx="2246857" cy="1684227"/>
          </a:xfrm>
        </p:grpSpPr>
        <p:sp>
          <p:nvSpPr>
            <p:cNvPr id="355" name="Google Shape;355;p33"/>
            <p:cNvSpPr/>
            <p:nvPr/>
          </p:nvSpPr>
          <p:spPr>
            <a:xfrm>
              <a:off x="5907544" y="862050"/>
              <a:ext cx="2246700" cy="1684200"/>
            </a:xfrm>
            <a:prstGeom prst="roundRect">
              <a:avLst>
                <a:gd fmla="val 3535" name="adj"/>
              </a:avLst>
            </a:prstGeom>
            <a:solidFill>
              <a:srgbClr val="FFFFFF"/>
            </a:solidFill>
            <a:ln cap="flat" cmpd="sng" w="9525">
              <a:solidFill>
                <a:srgbClr val="F45F0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1560000" dist="9525">
                <a:srgbClr val="20154E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6370001" y="862023"/>
              <a:ext cx="17844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274300" wrap="square" tIns="27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45F09"/>
                  </a:solidFill>
                  <a:latin typeface="Muli"/>
                  <a:ea typeface="Muli"/>
                  <a:cs typeface="Muli"/>
                  <a:sym typeface="Muli"/>
                </a:rPr>
                <a:t>Open-Sourced HAT</a:t>
              </a:r>
              <a:endParaRPr sz="1000">
                <a:solidFill>
                  <a:srgbClr val="F45F09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57" name="Google Shape;357;p33"/>
          <p:cNvGrpSpPr/>
          <p:nvPr/>
        </p:nvGrpSpPr>
        <p:grpSpPr>
          <a:xfrm>
            <a:off x="488518" y="2529575"/>
            <a:ext cx="2246857" cy="702659"/>
            <a:chOff x="5907544" y="862023"/>
            <a:chExt cx="2246857" cy="1684227"/>
          </a:xfrm>
        </p:grpSpPr>
        <p:sp>
          <p:nvSpPr>
            <p:cNvPr id="358" name="Google Shape;358;p33"/>
            <p:cNvSpPr/>
            <p:nvPr/>
          </p:nvSpPr>
          <p:spPr>
            <a:xfrm>
              <a:off x="5907544" y="862050"/>
              <a:ext cx="2246700" cy="1684200"/>
            </a:xfrm>
            <a:prstGeom prst="roundRect">
              <a:avLst>
                <a:gd fmla="val 3535" name="adj"/>
              </a:avLst>
            </a:prstGeom>
            <a:solidFill>
              <a:srgbClr val="FFFFFF"/>
            </a:solidFill>
            <a:ln cap="flat" cmpd="sng" w="9525">
              <a:solidFill>
                <a:srgbClr val="F45F0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1560000" dist="9525">
                <a:srgbClr val="20154E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6370001" y="862023"/>
              <a:ext cx="17844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274300" wrap="square" tIns="27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45F09"/>
                  </a:solidFill>
                  <a:latin typeface="Muli"/>
                  <a:ea typeface="Muli"/>
                  <a:cs typeface="Muli"/>
                  <a:sym typeface="Muli"/>
                </a:rPr>
                <a:t>Dataswyft</a:t>
              </a:r>
              <a:r>
                <a:rPr lang="en" sz="1200">
                  <a:solidFill>
                    <a:srgbClr val="F45F09"/>
                  </a:solidFill>
                  <a:latin typeface="Muli"/>
                  <a:ea typeface="Muli"/>
                  <a:cs typeface="Muli"/>
                  <a:sym typeface="Muli"/>
                </a:rPr>
                <a:t> HAT</a:t>
              </a:r>
              <a:endParaRPr sz="1000">
                <a:solidFill>
                  <a:srgbClr val="F45F09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60" name="Google Shape;360;p33"/>
          <p:cNvGrpSpPr/>
          <p:nvPr/>
        </p:nvGrpSpPr>
        <p:grpSpPr>
          <a:xfrm>
            <a:off x="488518" y="946550"/>
            <a:ext cx="2246857" cy="702659"/>
            <a:chOff x="5907544" y="862023"/>
            <a:chExt cx="2246857" cy="1684227"/>
          </a:xfrm>
        </p:grpSpPr>
        <p:sp>
          <p:nvSpPr>
            <p:cNvPr id="361" name="Google Shape;361;p33"/>
            <p:cNvSpPr/>
            <p:nvPr/>
          </p:nvSpPr>
          <p:spPr>
            <a:xfrm>
              <a:off x="5907544" y="862050"/>
              <a:ext cx="2246700" cy="1684200"/>
            </a:xfrm>
            <a:prstGeom prst="roundRect">
              <a:avLst>
                <a:gd fmla="val 3535" name="adj"/>
              </a:avLst>
            </a:prstGeom>
            <a:solidFill>
              <a:srgbClr val="FFFFFF"/>
            </a:solidFill>
            <a:ln cap="flat" cmpd="sng" w="9525">
              <a:solidFill>
                <a:srgbClr val="F45F0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1560000" dist="9525">
                <a:srgbClr val="20154E">
                  <a:alpha val="1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6370001" y="862023"/>
              <a:ext cx="1784400" cy="4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0" spcFirstLastPara="1" rIns="274300" wrap="square" tIns="27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45F09"/>
                  </a:solidFill>
                  <a:latin typeface="Muli"/>
                  <a:ea typeface="Muli"/>
                  <a:cs typeface="Muli"/>
                  <a:sym typeface="Muli"/>
                </a:rPr>
                <a:t>Dataswyft Wallet</a:t>
              </a:r>
              <a:endParaRPr sz="1000">
                <a:solidFill>
                  <a:srgbClr val="F45F09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363" name="Google Shape;363;p33"/>
          <p:cNvCxnSpPr>
            <a:endCxn id="358" idx="2"/>
          </p:cNvCxnSpPr>
          <p:nvPr/>
        </p:nvCxnSpPr>
        <p:spPr>
          <a:xfrm rot="10800000">
            <a:off x="1611868" y="3232234"/>
            <a:ext cx="7500" cy="8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4" name="Google Shape;364;p33"/>
          <p:cNvCxnSpPr/>
          <p:nvPr/>
        </p:nvCxnSpPr>
        <p:spPr>
          <a:xfrm rot="10800000">
            <a:off x="1611818" y="1632034"/>
            <a:ext cx="7500" cy="89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33"/>
          <p:cNvSpPr txBox="1"/>
          <p:nvPr/>
        </p:nvSpPr>
        <p:spPr>
          <a:xfrm>
            <a:off x="1466925" y="3302975"/>
            <a:ext cx="35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Muli"/>
              <a:buChar char="+"/>
            </a:pPr>
            <a:r>
              <a:rPr lang="en" sz="1200">
                <a:solidFill>
                  <a:schemeClr val="accent5"/>
                </a:solidFill>
                <a:latin typeface="Muli"/>
                <a:ea typeface="Muli"/>
                <a:cs typeface="Muli"/>
                <a:sym typeface="Muli"/>
              </a:rPr>
              <a:t>Compute</a:t>
            </a:r>
            <a:endParaRPr sz="1200">
              <a:solidFill>
                <a:schemeClr val="accent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+"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Secured Infrastructure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+"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Legal Protocols and Governance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6" name="Google Shape;366;p33"/>
          <p:cNvSpPr txBox="1"/>
          <p:nvPr/>
        </p:nvSpPr>
        <p:spPr>
          <a:xfrm>
            <a:off x="1466925" y="1748963"/>
            <a:ext cx="35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uli"/>
              <a:buChar char="+"/>
            </a:pPr>
            <a:r>
              <a:rPr lang="en" sz="12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Data Assets</a:t>
            </a:r>
            <a:endParaRPr sz="12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uli"/>
              <a:buChar char="+"/>
            </a:pPr>
            <a:r>
              <a:rPr lang="en" sz="12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Schema Standards</a:t>
            </a:r>
            <a:endParaRPr sz="1200">
              <a:solidFill>
                <a:schemeClr val="accent3"/>
              </a:solidFill>
              <a:latin typeface="Muli"/>
              <a:ea typeface="Muli"/>
              <a:cs typeface="Muli"/>
              <a:sym typeface="Mul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+"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 Integrity and Assurance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67" name="Google Shape;367;p33"/>
          <p:cNvSpPr/>
          <p:nvPr/>
        </p:nvSpPr>
        <p:spPr>
          <a:xfrm>
            <a:off x="4645175" y="1860250"/>
            <a:ext cx="4122000" cy="16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Important Concepts</a:t>
            </a:r>
            <a:endParaRPr sz="12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You only have rights to things that belongs to you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 sitting in a Centralised system DOES NOT belong to you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When data is 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re-homed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into your Dataswyft Wallet, the containing data is yours to share as you wish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This creates data movement efficiency in the entire data ecosystem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 txBox="1"/>
          <p:nvPr/>
        </p:nvSpPr>
        <p:spPr>
          <a:xfrm>
            <a:off x="0" y="246825"/>
            <a:ext cx="36225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</a:t>
            </a:r>
            <a:r>
              <a:rPr lang="en" sz="16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ON</a:t>
            </a:r>
            <a:r>
              <a:rPr lang="en" sz="1600">
                <a:solidFill>
                  <a:schemeClr val="accent4"/>
                </a:solidFill>
                <a:latin typeface="Mulish Black"/>
                <a:ea typeface="Mulish Black"/>
                <a:cs typeface="Mulish Black"/>
                <a:sym typeface="Mulish Black"/>
              </a:rPr>
              <a:t>➛</a:t>
            </a:r>
            <a:r>
              <a:rPr lang="en" sz="16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IN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Data Wallet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73" name="Google Shape;373;p34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4" name="Google Shape;374;p34" title="Dataswyft Compute Model v1.png"/>
          <p:cNvPicPr preferRelativeResize="0"/>
          <p:nvPr/>
        </p:nvPicPr>
        <p:blipFill rotWithShape="1">
          <a:blip r:embed="rId3">
            <a:alphaModFix/>
          </a:blip>
          <a:srcRect b="0" l="1867" r="1876" t="0"/>
          <a:stretch/>
        </p:blipFill>
        <p:spPr>
          <a:xfrm>
            <a:off x="4301850" y="172475"/>
            <a:ext cx="4265699" cy="451628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4"/>
          <p:cNvSpPr/>
          <p:nvPr/>
        </p:nvSpPr>
        <p:spPr>
          <a:xfrm>
            <a:off x="402325" y="819775"/>
            <a:ext cx="3220200" cy="19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Dataswyft Wallet</a:t>
            </a:r>
            <a:r>
              <a:rPr lang="en" sz="12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 Compute Model v1.0</a:t>
            </a:r>
            <a:endParaRPr sz="12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is provided by the Data Wallet Provider.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Resides within the boundaries of the Provider but still outside that of the Data Wallet’s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Dataswyft uses AWS lambda functions to provide compute features to the Dataswyft Wallet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6" name="Google Shape;376;p34"/>
          <p:cNvSpPr/>
          <p:nvPr/>
        </p:nvSpPr>
        <p:spPr>
          <a:xfrm>
            <a:off x="402325" y="2890800"/>
            <a:ext cx="3220200" cy="20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Characteristics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Limited 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programming language options</a:t>
            </a:r>
            <a:endParaRPr b="1"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Natural p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ermissions handshaking. Every Dataswyft Wallet has access to Compute.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unable to aggregate data from other Wallets. 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can only write back to the Wallet.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Discovery mechanism NOT required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Intermediate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compute-as-you-go costs</a:t>
            </a:r>
            <a:endParaRPr b="1"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 txBox="1"/>
          <p:nvPr/>
        </p:nvSpPr>
        <p:spPr>
          <a:xfrm>
            <a:off x="0" y="246825"/>
            <a:ext cx="36225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</a:t>
            </a:r>
            <a:r>
              <a:rPr lang="en" sz="16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IN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Data Wallet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82" name="Google Shape;382;p35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35" title="Dataswyft Compute Model v2.png"/>
          <p:cNvPicPr preferRelativeResize="0"/>
          <p:nvPr/>
        </p:nvPicPr>
        <p:blipFill rotWithShape="1">
          <a:blip r:embed="rId3">
            <a:alphaModFix/>
          </a:blip>
          <a:srcRect b="0" l="1774" r="1765" t="0"/>
          <a:stretch/>
        </p:blipFill>
        <p:spPr>
          <a:xfrm>
            <a:off x="4378050" y="180524"/>
            <a:ext cx="3838800" cy="4735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5"/>
          <p:cNvSpPr/>
          <p:nvPr/>
        </p:nvSpPr>
        <p:spPr>
          <a:xfrm>
            <a:off x="402325" y="819775"/>
            <a:ext cx="3220200" cy="196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Dataswyft Wallet Compute Model v2.0</a:t>
            </a:r>
            <a:endParaRPr sz="12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makes use of the 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full power of the PostgreSql database</a:t>
            </a:r>
            <a:endParaRPr b="1"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Resides totally within the boundaries of the Dataswyft Wallet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PL/Python, pg_ai, pg_vector, pg_llm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5" name="Google Shape;385;p35"/>
          <p:cNvSpPr/>
          <p:nvPr/>
        </p:nvSpPr>
        <p:spPr>
          <a:xfrm>
            <a:off x="402325" y="2890800"/>
            <a:ext cx="3220200" cy="20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Characteristics</a:t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Limited programming language options</a:t>
            </a:r>
            <a:endParaRPr b="1"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No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permissions handshaking. Every Dataswyft Wallet is a Compute on its own.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Total coupling of data storage and compute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unable to aggregate data from other Wallets. 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Compute can only write back to the Wallet.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Discovery mechanism NOT required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Lowest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cost</a:t>
            </a:r>
            <a:endParaRPr b="1"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/>
          <p:nvPr/>
        </p:nvSpPr>
        <p:spPr>
          <a:xfrm>
            <a:off x="0" y="246825"/>
            <a:ext cx="3622500" cy="42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Muli"/>
                <a:ea typeface="Muli"/>
                <a:cs typeface="Muli"/>
                <a:sym typeface="Muli"/>
              </a:rPr>
              <a:t>CheckD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- Putting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it altogether…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91" name="Google Shape;391;p36"/>
          <p:cNvSpPr txBox="1"/>
          <p:nvPr>
            <p:ph idx="12" type="sldNum"/>
          </p:nvPr>
        </p:nvSpPr>
        <p:spPr>
          <a:xfrm>
            <a:off x="8193024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36"/>
          <p:cNvSpPr/>
          <p:nvPr/>
        </p:nvSpPr>
        <p:spPr>
          <a:xfrm>
            <a:off x="402325" y="819775"/>
            <a:ext cx="4096500" cy="123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74300" lIns="274300" spcFirstLastPara="1" rIns="274300" wrap="square" tIns="27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About CheckD</a:t>
            </a:r>
            <a:endParaRPr sz="12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1143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uli"/>
              <a:buChar char="-"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 Dataswyft Wallet that provides a 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phygital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human-in-the-loop mechanism for wallet owners to 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share data assets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 through the use of </a:t>
            </a:r>
            <a:r>
              <a:rPr b="1"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Badges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93" name="Google Shape;393;p36" title="CheckD Dataswyft Wallet Compute Model.png"/>
          <p:cNvPicPr preferRelativeResize="0"/>
          <p:nvPr/>
        </p:nvPicPr>
        <p:blipFill rotWithShape="1">
          <a:blip r:embed="rId3">
            <a:alphaModFix/>
          </a:blip>
          <a:srcRect b="0" l="1746" r="1746" t="0"/>
          <a:stretch/>
        </p:blipFill>
        <p:spPr>
          <a:xfrm>
            <a:off x="4722675" y="73075"/>
            <a:ext cx="3664775" cy="490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6" title="Screenshot_20250422-2354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75" y="1954675"/>
            <a:ext cx="1397524" cy="30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 title="Screenshot_20250422-23543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7250" y="1954675"/>
            <a:ext cx="1393601" cy="307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S External">
  <a:themeElements>
    <a:clrScheme name="Plum">
      <a:dk1>
        <a:srgbClr val="20154E"/>
      </a:dk1>
      <a:lt1>
        <a:srgbClr val="F7F4F0"/>
      </a:lt1>
      <a:dk2>
        <a:srgbClr val="77777A"/>
      </a:dk2>
      <a:lt2>
        <a:srgbClr val="4A4950"/>
      </a:lt2>
      <a:accent1>
        <a:srgbClr val="00A3FF"/>
      </a:accent1>
      <a:accent2>
        <a:srgbClr val="F45F09"/>
      </a:accent2>
      <a:accent3>
        <a:srgbClr val="EA39C3"/>
      </a:accent3>
      <a:accent4>
        <a:srgbClr val="FCB425"/>
      </a:accent4>
      <a:accent5>
        <a:srgbClr val="3EC877"/>
      </a:accent5>
      <a:accent6>
        <a:srgbClr val="EAE0CE"/>
      </a:accent6>
      <a:hlink>
        <a:srgbClr val="00A3FF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