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e178581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e178581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f9b2ac28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f9b2ac28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f9b2ac28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f9b2ac28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f9b2ac2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f9b2ac2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f9b2ac28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f9b2ac28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f9b2ac28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f9b2ac28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f9b2ac28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f9b2ac28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f9b2ac28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f9b2ac28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e1785814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e1785814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e1785814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e1785814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f9b2ac28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f9b2ac28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s://w3id.org/nxdg/2025" TargetMode="External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hyperlink" Target="https://ruben.verborgh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hyperlink" Target="https://w3id.org/dpv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1" Type="http://schemas.openxmlformats.org/officeDocument/2006/relationships/image" Target="../media/image18.png"/><Relationship Id="rId10" Type="http://schemas.openxmlformats.org/officeDocument/2006/relationships/image" Target="../media/image19.png"/><Relationship Id="rId12" Type="http://schemas.openxmlformats.org/officeDocument/2006/relationships/hyperlink" Target="http://purl.org/dc/terms/" TargetMode="External"/><Relationship Id="rId9" Type="http://schemas.openxmlformats.org/officeDocument/2006/relationships/hyperlink" Target="https://www.w3.org/TR/prov-o/" TargetMode="External"/><Relationship Id="rId5" Type="http://schemas.openxmlformats.org/officeDocument/2006/relationships/hyperlink" Target="https://www.w3.org/TR/odrl-model/" TargetMode="External"/><Relationship Id="rId6" Type="http://schemas.openxmlformats.org/officeDocument/2006/relationships/image" Target="../media/image20.png"/><Relationship Id="rId7" Type="http://schemas.openxmlformats.org/officeDocument/2006/relationships/hyperlink" Target="https://www.w3.org/TR/vocab-dcat-3/" TargetMode="External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055A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Paving the Way from Privacy to Trust</a:t>
            </a:r>
            <a:endParaRPr b="1" sz="39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19925"/>
            <a:ext cx="85206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2080" u="sng">
                <a:latin typeface="Open Sans"/>
                <a:ea typeface="Open Sans"/>
                <a:cs typeface="Open Sans"/>
                <a:sym typeface="Open Sans"/>
              </a:rPr>
              <a:t>Beatriz Esteves</a:t>
            </a:r>
            <a:r>
              <a:rPr b="1" lang="en-GB" sz="2080">
                <a:latin typeface="Open Sans"/>
                <a:ea typeface="Open Sans"/>
                <a:cs typeface="Open Sans"/>
                <a:sym typeface="Open Sans"/>
              </a:rPr>
              <a:t>, UGent – imec, BE</a:t>
            </a:r>
            <a:endParaRPr b="1" sz="208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8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480">
                <a:latin typeface="Open Sans"/>
                <a:ea typeface="Open Sans"/>
                <a:cs typeface="Open Sans"/>
                <a:sym typeface="Open Sans"/>
              </a:rPr>
              <a:t>beatriz.esteves@ugent.be</a:t>
            </a:r>
            <a:endParaRPr b="1" sz="208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299" y="-10175"/>
            <a:ext cx="1235150" cy="95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000" y="334825"/>
            <a:ext cx="887100" cy="2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446" y="-26913"/>
            <a:ext cx="1235154" cy="9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0"/>
            <a:ext cx="1937299" cy="110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722625"/>
            <a:ext cx="994274" cy="3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Banner Pacsoi.png"/>
          <p:cNvPicPr preferRelativeResize="0"/>
          <p:nvPr/>
        </p:nvPicPr>
        <p:blipFill rotWithShape="1">
          <a:blip r:embed="rId8">
            <a:alphaModFix/>
          </a:blip>
          <a:srcRect b="0" l="33458" r="31968" t="0"/>
          <a:stretch/>
        </p:blipFill>
        <p:spPr>
          <a:xfrm>
            <a:off x="2134650" y="300"/>
            <a:ext cx="1021540" cy="11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6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3072000" y="4116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https://w3id.org/nxdg/2025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p22" title="Untitl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9925" y="2727975"/>
            <a:ext cx="2154975" cy="21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055A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Paving the Way from Privacy to Trust</a:t>
            </a:r>
            <a:endParaRPr b="1" sz="39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3"/>
          <p:cNvSpPr txBox="1"/>
          <p:nvPr>
            <p:ph idx="1" type="subTitle"/>
          </p:nvPr>
        </p:nvSpPr>
        <p:spPr>
          <a:xfrm>
            <a:off x="311700" y="3519925"/>
            <a:ext cx="85206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2080" u="sng">
                <a:latin typeface="Open Sans"/>
                <a:ea typeface="Open Sans"/>
                <a:cs typeface="Open Sans"/>
                <a:sym typeface="Open Sans"/>
              </a:rPr>
              <a:t>Beatriz Esteves</a:t>
            </a:r>
            <a:r>
              <a:rPr b="1" lang="en-GB" sz="2080">
                <a:latin typeface="Open Sans"/>
                <a:ea typeface="Open Sans"/>
                <a:cs typeface="Open Sans"/>
                <a:sym typeface="Open Sans"/>
              </a:rPr>
              <a:t>, UGent – imec, BE</a:t>
            </a:r>
            <a:endParaRPr b="1" sz="208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8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480">
                <a:latin typeface="Open Sans"/>
                <a:ea typeface="Open Sans"/>
                <a:cs typeface="Open Sans"/>
                <a:sym typeface="Open Sans"/>
              </a:rPr>
              <a:t>beatriz.esteves@ugent.be</a:t>
            </a:r>
            <a:endParaRPr b="1" sz="208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299" y="-10175"/>
            <a:ext cx="1235150" cy="95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000" y="334825"/>
            <a:ext cx="887100" cy="2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446" y="-26913"/>
            <a:ext cx="1235154" cy="9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0"/>
            <a:ext cx="1937299" cy="110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722625"/>
            <a:ext cx="994274" cy="3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 title="Banner Pacsoi.png"/>
          <p:cNvPicPr preferRelativeResize="0"/>
          <p:nvPr/>
        </p:nvPicPr>
        <p:blipFill rotWithShape="1">
          <a:blip r:embed="rId8">
            <a:alphaModFix/>
          </a:blip>
          <a:srcRect b="0" l="33458" r="31968" t="0"/>
          <a:stretch/>
        </p:blipFill>
        <p:spPr>
          <a:xfrm>
            <a:off x="2134650" y="300"/>
            <a:ext cx="1021540" cy="11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4"/>
          <p:cNvCxnSpPr/>
          <p:nvPr/>
        </p:nvCxnSpPr>
        <p:spPr>
          <a:xfrm>
            <a:off x="3123775" y="18820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7" name="Google Shape;67;p14"/>
          <p:cNvCxnSpPr>
            <a:endCxn id="68" idx="0"/>
          </p:cNvCxnSpPr>
          <p:nvPr/>
        </p:nvCxnSpPr>
        <p:spPr>
          <a:xfrm>
            <a:off x="3489600" y="2495475"/>
            <a:ext cx="41700" cy="188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9" name="Google Shape;69;p14"/>
          <p:cNvCxnSpPr/>
          <p:nvPr/>
        </p:nvCxnSpPr>
        <p:spPr>
          <a:xfrm>
            <a:off x="2291150" y="859325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0" name="Google Shape;70;p14"/>
          <p:cNvCxnSpPr/>
          <p:nvPr/>
        </p:nvCxnSpPr>
        <p:spPr>
          <a:xfrm>
            <a:off x="1938200" y="2495550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1" name="Google Shape;71;p14"/>
          <p:cNvCxnSpPr/>
          <p:nvPr/>
        </p:nvCxnSpPr>
        <p:spPr>
          <a:xfrm>
            <a:off x="1403550" y="18820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2" name="Google Shape;72;p14"/>
          <p:cNvCxnSpPr/>
          <p:nvPr/>
        </p:nvCxnSpPr>
        <p:spPr>
          <a:xfrm>
            <a:off x="983800" y="2490200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3" name="Google Shape;73;p14"/>
          <p:cNvCxnSpPr/>
          <p:nvPr/>
        </p:nvCxnSpPr>
        <p:spPr>
          <a:xfrm>
            <a:off x="491900" y="2512925"/>
            <a:ext cx="47052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4" name="Google Shape;74;p14"/>
          <p:cNvSpPr txBox="1"/>
          <p:nvPr/>
        </p:nvSpPr>
        <p:spPr>
          <a:xfrm>
            <a:off x="-128300" y="309837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want to share 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my shoe size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 = personalisation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0" y="0"/>
            <a:ext cx="1440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p→purpose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lb→legal basis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91450" y="109062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Uses shoe size 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to filter results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consent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840800" y="4103550"/>
            <a:ext cx="2224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consent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943500" y="3134525"/>
            <a:ext cx="153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consent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9" name="Google Shape;79;p14"/>
          <p:cNvCxnSpPr/>
          <p:nvPr/>
        </p:nvCxnSpPr>
        <p:spPr>
          <a:xfrm>
            <a:off x="2708150" y="2546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8" name="Google Shape;68;p14"/>
          <p:cNvSpPr txBox="1"/>
          <p:nvPr/>
        </p:nvSpPr>
        <p:spPr>
          <a:xfrm>
            <a:off x="2392350" y="4384275"/>
            <a:ext cx="2277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consent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870750" y="3165250"/>
            <a:ext cx="1080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consent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1" name="Google Shape;81;p14"/>
          <p:cNvCxnSpPr/>
          <p:nvPr/>
        </p:nvCxnSpPr>
        <p:spPr>
          <a:xfrm>
            <a:off x="4419175" y="2546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2" name="Google Shape;82;p14"/>
          <p:cNvSpPr txBox="1"/>
          <p:nvPr/>
        </p:nvSpPr>
        <p:spPr>
          <a:xfrm>
            <a:off x="1193750" y="6792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Uses shoe size 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to filter results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consent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011675" y="113607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Uses shoe size 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to filter results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consent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4" name="Google Shape;84;p14"/>
          <p:cNvCxnSpPr/>
          <p:nvPr/>
        </p:nvCxnSpPr>
        <p:spPr>
          <a:xfrm>
            <a:off x="4043750" y="859325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5" name="Google Shape;85;p14"/>
          <p:cNvSpPr txBox="1"/>
          <p:nvPr/>
        </p:nvSpPr>
        <p:spPr>
          <a:xfrm>
            <a:off x="2946350" y="6792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Uses shoe size 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to filter results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consent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25" y="280725"/>
            <a:ext cx="3067426" cy="2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451" y="794025"/>
            <a:ext cx="3067200" cy="279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451" y="1545250"/>
            <a:ext cx="3067200" cy="279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301" y="2125400"/>
            <a:ext cx="3067200" cy="279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6"/>
          <p:cNvCxnSpPr/>
          <p:nvPr/>
        </p:nvCxnSpPr>
        <p:spPr>
          <a:xfrm>
            <a:off x="7775475" y="6616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9" name="Google Shape;99;p16"/>
          <p:cNvCxnSpPr/>
          <p:nvPr/>
        </p:nvCxnSpPr>
        <p:spPr>
          <a:xfrm>
            <a:off x="7405225" y="150712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6838475" y="12925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6109975" y="275882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02" name="Google Shape;102;p16"/>
          <p:cNvCxnSpPr>
            <a:stCxn id="103" idx="2"/>
          </p:cNvCxnSpPr>
          <p:nvPr/>
        </p:nvCxnSpPr>
        <p:spPr>
          <a:xfrm>
            <a:off x="4921675" y="1263175"/>
            <a:ext cx="0" cy="1249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4" name="Google Shape;104;p16"/>
          <p:cNvCxnSpPr/>
          <p:nvPr/>
        </p:nvCxnSpPr>
        <p:spPr>
          <a:xfrm>
            <a:off x="3809575" y="18820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5" name="Google Shape;105;p16"/>
          <p:cNvCxnSpPr>
            <a:endCxn id="106" idx="0"/>
          </p:cNvCxnSpPr>
          <p:nvPr/>
        </p:nvCxnSpPr>
        <p:spPr>
          <a:xfrm>
            <a:off x="3489600" y="2495475"/>
            <a:ext cx="41700" cy="188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2943450" y="859325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1938200" y="2495550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1403550" y="18820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983800" y="2490200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491900" y="2512925"/>
            <a:ext cx="47052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2" name="Google Shape;112;p16"/>
          <p:cNvSpPr txBox="1"/>
          <p:nvPr/>
        </p:nvSpPr>
        <p:spPr>
          <a:xfrm>
            <a:off x="-128300" y="309837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want to share 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my shoe size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 = personalisation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0" y="0"/>
            <a:ext cx="17109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p→purpose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lb→legal basis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→automation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91450" y="109062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Uses shoe size 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to filter results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legitimate interest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840800" y="4103550"/>
            <a:ext cx="2224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Gets personalised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results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943500" y="3134525"/>
            <a:ext cx="153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want to 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purchase shoe X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7" name="Google Shape;117;p16"/>
          <p:cNvCxnSpPr/>
          <p:nvPr/>
        </p:nvCxnSpPr>
        <p:spPr>
          <a:xfrm>
            <a:off x="2708150" y="2546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8" name="Google Shape;118;p16"/>
          <p:cNvSpPr txBox="1"/>
          <p:nvPr/>
        </p:nvSpPr>
        <p:spPr>
          <a:xfrm>
            <a:off x="2274150" y="2926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Deliver shoes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contract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392350" y="4384275"/>
            <a:ext cx="2277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Provides access to address, payment details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3127800" y="13246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Contract handled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642150" y="3165250"/>
            <a:ext cx="1080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Gets shoes delivered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>
            <a:off x="4190575" y="2546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03" name="Google Shape;103;p16"/>
          <p:cNvSpPr txBox="1"/>
          <p:nvPr/>
        </p:nvSpPr>
        <p:spPr>
          <a:xfrm>
            <a:off x="3809575" y="343375"/>
            <a:ext cx="2224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I want to use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shoe size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p = marketing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legitimate interest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2" name="Google Shape;122;p16"/>
          <p:cNvCxnSpPr/>
          <p:nvPr/>
        </p:nvCxnSpPr>
        <p:spPr>
          <a:xfrm flipH="1" rot="10800000">
            <a:off x="5196975" y="1197725"/>
            <a:ext cx="3400500" cy="13152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5196975" y="2512925"/>
            <a:ext cx="3432600" cy="14544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6"/>
          <p:cNvSpPr txBox="1"/>
          <p:nvPr/>
        </p:nvSpPr>
        <p:spPr>
          <a:xfrm>
            <a:off x="5061900" y="2714725"/>
            <a:ext cx="1080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No marketing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653050" y="13246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Send newsletter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351875" y="1586025"/>
            <a:ext cx="847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object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091475" y="949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Ceases processing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005175" y="2406000"/>
            <a:ext cx="933000" cy="207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2696132" y="2409275"/>
            <a:ext cx="1494300" cy="207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 rot="-1682399">
            <a:off x="5919198" y="2061081"/>
            <a:ext cx="933018" cy="207212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 rot="1200883">
            <a:off x="5746201" y="2567813"/>
            <a:ext cx="371646" cy="207276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 rot="-1682237">
            <a:off x="7345966" y="1345623"/>
            <a:ext cx="516971" cy="207212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rot="-2775">
            <a:off x="74825" y="521848"/>
            <a:ext cx="371700" cy="1395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Open Sans"/>
                <a:ea typeface="Open Sans"/>
                <a:cs typeface="Open Sans"/>
                <a:sym typeface="Open Sans"/>
              </a:rPr>
              <a:t>Trust envelopes as vehicles of history &amp; destiny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63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600" y="4752750"/>
            <a:ext cx="1172250" cy="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7373400" y="4717275"/>
            <a:ext cx="177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Open Sans"/>
                <a:ea typeface="Open Sans"/>
                <a:cs typeface="Open Sans"/>
                <a:sym typeface="Open Sans"/>
              </a:rPr>
              <a:t>Ruben Verborgh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https://ruben.verborgh.org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18"/>
          <p:cNvCxnSpPr/>
          <p:nvPr/>
        </p:nvCxnSpPr>
        <p:spPr>
          <a:xfrm>
            <a:off x="7775475" y="6616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7405225" y="150712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6838475" y="12925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49" name="Google Shape;149;p18"/>
          <p:cNvCxnSpPr/>
          <p:nvPr/>
        </p:nvCxnSpPr>
        <p:spPr>
          <a:xfrm>
            <a:off x="6769950" y="3221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50" name="Google Shape;150;p18"/>
          <p:cNvCxnSpPr>
            <a:stCxn id="151" idx="2"/>
          </p:cNvCxnSpPr>
          <p:nvPr/>
        </p:nvCxnSpPr>
        <p:spPr>
          <a:xfrm>
            <a:off x="4921675" y="1263175"/>
            <a:ext cx="0" cy="1249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3809575" y="18820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53" name="Google Shape;153;p18"/>
          <p:cNvCxnSpPr>
            <a:endCxn id="154" idx="0"/>
          </p:cNvCxnSpPr>
          <p:nvPr/>
        </p:nvCxnSpPr>
        <p:spPr>
          <a:xfrm>
            <a:off x="3489600" y="2495475"/>
            <a:ext cx="41700" cy="188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55" name="Google Shape;155;p18"/>
          <p:cNvCxnSpPr/>
          <p:nvPr/>
        </p:nvCxnSpPr>
        <p:spPr>
          <a:xfrm>
            <a:off x="2943450" y="859325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56" name="Google Shape;156;p18"/>
          <p:cNvCxnSpPr/>
          <p:nvPr/>
        </p:nvCxnSpPr>
        <p:spPr>
          <a:xfrm>
            <a:off x="1938200" y="2495550"/>
            <a:ext cx="29400" cy="1653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57" name="Google Shape;157;p18"/>
          <p:cNvCxnSpPr/>
          <p:nvPr/>
        </p:nvCxnSpPr>
        <p:spPr>
          <a:xfrm>
            <a:off x="1403550" y="1882025"/>
            <a:ext cx="0" cy="63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58" name="Google Shape;158;p18"/>
          <p:cNvCxnSpPr/>
          <p:nvPr/>
        </p:nvCxnSpPr>
        <p:spPr>
          <a:xfrm>
            <a:off x="983800" y="2490200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9" name="Google Shape;159;p18"/>
          <p:cNvCxnSpPr/>
          <p:nvPr/>
        </p:nvCxnSpPr>
        <p:spPr>
          <a:xfrm>
            <a:off x="491900" y="2512925"/>
            <a:ext cx="47052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60" name="Google Shape;160;p18"/>
          <p:cNvSpPr txBox="1"/>
          <p:nvPr/>
        </p:nvSpPr>
        <p:spPr>
          <a:xfrm>
            <a:off x="-128300" y="309837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want to share 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my shoe size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 = personalisation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0" y="0"/>
            <a:ext cx="17109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p→purpose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lb→legal basis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→automation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291450" y="1090625"/>
            <a:ext cx="2224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Uses shoe size 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to filter results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legitimate interest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840800" y="4103550"/>
            <a:ext cx="2224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Gets personalised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results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943500" y="3134525"/>
            <a:ext cx="153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want to 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purchase shoe X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5" name="Google Shape;165;p18"/>
          <p:cNvCxnSpPr/>
          <p:nvPr/>
        </p:nvCxnSpPr>
        <p:spPr>
          <a:xfrm>
            <a:off x="2708150" y="2546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6" name="Google Shape;166;p18"/>
          <p:cNvSpPr txBox="1"/>
          <p:nvPr/>
        </p:nvSpPr>
        <p:spPr>
          <a:xfrm>
            <a:off x="2274150" y="2926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Deliver shoes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contract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392350" y="4384275"/>
            <a:ext cx="2277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Provides access to address, payment details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127800" y="13246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Contract handled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642150" y="3165250"/>
            <a:ext cx="1080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Gets shoes delivered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9" name="Google Shape;169;p18"/>
          <p:cNvCxnSpPr/>
          <p:nvPr/>
        </p:nvCxnSpPr>
        <p:spPr>
          <a:xfrm>
            <a:off x="4190575" y="2546375"/>
            <a:ext cx="0" cy="630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51" name="Google Shape;151;p18"/>
          <p:cNvSpPr txBox="1"/>
          <p:nvPr/>
        </p:nvSpPr>
        <p:spPr>
          <a:xfrm>
            <a:off x="3809575" y="343375"/>
            <a:ext cx="22242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I want to use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shoe size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p = marketing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lb = legitimate interest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0" name="Google Shape;170;p18"/>
          <p:cNvCxnSpPr/>
          <p:nvPr/>
        </p:nvCxnSpPr>
        <p:spPr>
          <a:xfrm flipH="1" rot="10800000">
            <a:off x="5196975" y="1197725"/>
            <a:ext cx="3400500" cy="13152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8"/>
          <p:cNvCxnSpPr/>
          <p:nvPr/>
        </p:nvCxnSpPr>
        <p:spPr>
          <a:xfrm>
            <a:off x="5196975" y="2512925"/>
            <a:ext cx="3432600" cy="14544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18"/>
          <p:cNvSpPr txBox="1"/>
          <p:nvPr/>
        </p:nvSpPr>
        <p:spPr>
          <a:xfrm>
            <a:off x="5721875" y="3177275"/>
            <a:ext cx="1080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No marketing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653050" y="13246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Send newsletter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7351875" y="1586025"/>
            <a:ext cx="847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 object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7091475" y="94925"/>
            <a:ext cx="136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Ceases processing</a:t>
            </a:r>
            <a:endParaRPr b="1"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1005175" y="2406000"/>
            <a:ext cx="933000" cy="207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2696132" y="2409275"/>
            <a:ext cx="1494300" cy="2073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 rot="-1682399">
            <a:off x="5919198" y="2061081"/>
            <a:ext cx="933018" cy="207212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 rot="1816013">
            <a:off x="6047208" y="2802332"/>
            <a:ext cx="829120" cy="207458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 rot="-1682237">
            <a:off x="7345966" y="1345623"/>
            <a:ext cx="516971" cy="207212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 rot="-2775">
            <a:off x="74825" y="521848"/>
            <a:ext cx="371700" cy="1395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18" title="trust-envelope.png"/>
          <p:cNvPicPr preferRelativeResize="0"/>
          <p:nvPr/>
        </p:nvPicPr>
        <p:blipFill rotWithShape="1">
          <a:blip r:embed="rId3">
            <a:alphaModFix/>
          </a:blip>
          <a:srcRect b="0" l="28570" r="26914" t="0"/>
          <a:stretch/>
        </p:blipFill>
        <p:spPr>
          <a:xfrm>
            <a:off x="6215600" y="1951675"/>
            <a:ext cx="474072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title="trust-envelope.png"/>
          <p:cNvPicPr preferRelativeResize="0"/>
          <p:nvPr/>
        </p:nvPicPr>
        <p:blipFill rotWithShape="1">
          <a:blip r:embed="rId3">
            <a:alphaModFix/>
          </a:blip>
          <a:srcRect b="0" l="28570" r="26914" t="0"/>
          <a:stretch/>
        </p:blipFill>
        <p:spPr>
          <a:xfrm>
            <a:off x="1145675" y="2317900"/>
            <a:ext cx="630648" cy="5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title="trust-envelope.png"/>
          <p:cNvPicPr preferRelativeResize="0"/>
          <p:nvPr/>
        </p:nvPicPr>
        <p:blipFill rotWithShape="1">
          <a:blip r:embed="rId3">
            <a:alphaModFix/>
          </a:blip>
          <a:srcRect b="0" l="28570" r="26914" t="0"/>
          <a:stretch/>
        </p:blipFill>
        <p:spPr>
          <a:xfrm>
            <a:off x="3112125" y="2317888"/>
            <a:ext cx="630648" cy="5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 title="trust-envelope.png"/>
          <p:cNvPicPr preferRelativeResize="0"/>
          <p:nvPr/>
        </p:nvPicPr>
        <p:blipFill rotWithShape="1">
          <a:blip r:embed="rId3">
            <a:alphaModFix/>
          </a:blip>
          <a:srcRect b="0" l="28570" r="26914" t="0"/>
          <a:stretch/>
        </p:blipFill>
        <p:spPr>
          <a:xfrm>
            <a:off x="7405225" y="1197720"/>
            <a:ext cx="420299" cy="3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 title="trust-envelope.png"/>
          <p:cNvPicPr preferRelativeResize="0"/>
          <p:nvPr/>
        </p:nvPicPr>
        <p:blipFill rotWithShape="1">
          <a:blip r:embed="rId3">
            <a:alphaModFix/>
          </a:blip>
          <a:srcRect b="0" l="28570" r="26914" t="0"/>
          <a:stretch/>
        </p:blipFill>
        <p:spPr>
          <a:xfrm>
            <a:off x="6285250" y="2693050"/>
            <a:ext cx="474072" cy="4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055A9"/>
                </a:solidFill>
                <a:latin typeface="Open Sans"/>
                <a:ea typeface="Open Sans"/>
                <a:cs typeface="Open Sans"/>
                <a:sym typeface="Open Sans"/>
              </a:rPr>
              <a:t>Data Privacy Vocabulary (DPV)</a:t>
            </a:r>
            <a:endParaRPr b="1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5190214" cy="343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/>
        </p:nvSpPr>
        <p:spPr>
          <a:xfrm>
            <a:off x="1600613" y="4620000"/>
            <a:ext cx="2612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https://w3id.org/dpv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5580625" y="1024025"/>
            <a:ext cx="33444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Developed by the </a:t>
            </a:r>
            <a:r>
              <a:rPr b="1"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W3C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Data Privacy Vocabularies and Controls Community Group (</a:t>
            </a:r>
            <a:r>
              <a:rPr b="1"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DPVCG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Defines a </a:t>
            </a:r>
            <a:r>
              <a:rPr b="1"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jurisdiction-agnostic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ontology for expressing metadata about the processing of personal data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Provides </a:t>
            </a:r>
            <a:r>
              <a:rPr b="1"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hierarchical taxonomies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from abstract to more specific concepts, to instantiate specific concepts in practical use-cases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Has </a:t>
            </a:r>
            <a:r>
              <a:rPr b="1"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law-specific extensions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055A9"/>
                </a:solidFill>
                <a:latin typeface="Open Sans"/>
                <a:ea typeface="Open Sans"/>
                <a:cs typeface="Open Sans"/>
                <a:sym typeface="Open Sans"/>
              </a:rPr>
              <a:t>Other semantic standards</a:t>
            </a:r>
            <a:endParaRPr b="1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25" y="1248963"/>
            <a:ext cx="41529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00" y="3332550"/>
            <a:ext cx="26479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538750" y="3918750"/>
            <a:ext cx="39339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W3C Open Digital Rights Language (ODRL)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26675" y="4442100"/>
            <a:ext cx="256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https://www.w3.org/TR/odrl-model/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1725" y="1097825"/>
            <a:ext cx="4334473" cy="6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5368963" y="17382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https://www.w3.org/TR/vocab-dcat-3/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6875" y="2317700"/>
            <a:ext cx="3572574" cy="9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5776213" y="3180150"/>
            <a:ext cx="218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http://www.w3.org/TR/prov-o/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88650" y="3684075"/>
            <a:ext cx="1979219" cy="4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76225" y="4098225"/>
            <a:ext cx="2911475" cy="4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5901763" y="4536313"/>
            <a:ext cx="19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2"/>
              </a:rPr>
              <a:t>http://purl.org/dc/terms/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/>
        </p:nvSpPr>
        <p:spPr>
          <a:xfrm>
            <a:off x="311700" y="4072025"/>
            <a:ext cx="8613600" cy="17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-GB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Session:</a:t>
            </a:r>
            <a:r>
              <a:rPr lang="en-GB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From concept to reality: becoming a pod provider (Friday 25 April, 14h - 17h; room BW0.19)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1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latin typeface="Open Sans"/>
                <a:ea typeface="Open Sans"/>
                <a:cs typeface="Open Sans"/>
                <a:sym typeface="Open Sans"/>
              </a:rPr>
              <a:t>Advancing legal compliance in the Solid ecosystem with DPV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1125"/>
            <a:ext cx="8839204" cy="265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