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1"/>
  </p:notesMasterIdLst>
  <p:sldIdLst>
    <p:sldId id="256" r:id="rId2"/>
    <p:sldId id="257" r:id="rId3"/>
    <p:sldId id="347" r:id="rId4"/>
    <p:sldId id="361" r:id="rId5"/>
    <p:sldId id="259" r:id="rId6"/>
    <p:sldId id="262" r:id="rId7"/>
    <p:sldId id="356" r:id="rId8"/>
    <p:sldId id="348" r:id="rId9"/>
    <p:sldId id="352"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386"/>
    <p:restoredTop sz="94706"/>
  </p:normalViewPr>
  <p:slideViewPr>
    <p:cSldViewPr snapToGrid="0">
      <p:cViewPr varScale="1">
        <p:scale>
          <a:sx n="111" d="100"/>
          <a:sy n="111" d="100"/>
        </p:scale>
        <p:origin x="512" y="2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8332A66-EA3A-4961-9864-070966BFDB19}" type="datetimeFigureOut">
              <a:t>4/30/25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1D270B0-59FD-45E3-B14D-C59A8D38D1FE}" type="slidenum">
              <a:t>‹#›</a:t>
            </a:fld>
            <a:endParaRPr lang="en-US"/>
          </a:p>
        </p:txBody>
      </p:sp>
    </p:spTree>
    <p:extLst>
      <p:ext uri="{BB962C8B-B14F-4D97-AF65-F5344CB8AC3E}">
        <p14:creationId xmlns:p14="http://schemas.microsoft.com/office/powerpoint/2010/main" val="1251565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9a059561c3_0_3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 name="Google Shape;140;g9a059561c3_0_3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a:buFont typeface="Arial"/>
              <a:buChar char="•"/>
            </a:pPr>
            <a:r>
              <a:rPr lang="en-US"/>
              <a:t>"The Solution: Alice searches for the mentions of diabetes using </a:t>
            </a:r>
            <a:r>
              <a:rPr lang="en-US" err="1"/>
              <a:t>MRIWebID</a:t>
            </a:r>
            <a:r>
              <a:rPr lang="en-US"/>
              <a:t> on the specified servers, and hence obtain a list of people who have diabetes mentioned in their medical history and whom they can contact. Because the people who agree to be in trials made their contact information accessible to </a:t>
            </a:r>
            <a:r>
              <a:rPr lang="en-US" err="1"/>
              <a:t>MRIWebID</a:t>
            </a:r>
            <a:r>
              <a:rPr lang="en-US"/>
              <a:t>, and the search results are personally identifiable, Alice can then contact the potential candidates directly and invite them to participate in the trial."</a:t>
            </a:r>
          </a:p>
          <a:p>
            <a:pPr>
              <a:buFont typeface="Arial"/>
              <a:buChar char="•"/>
            </a:pPr>
            <a:r>
              <a:rPr lang="en-US"/>
              <a:t>"Additional considerations: If there is a standardized format for medical data (like Fast Health Interoperability Resources (FHIR) data integration schema, see [8, 16]), instead of searching for the keyword, a structured query can be formulated that is tailored to the format."</a:t>
            </a:r>
          </a:p>
          <a:p>
            <a:pPr>
              <a:buFont typeface="Arial"/>
              <a:buChar char="•"/>
            </a:pPr>
            <a:r>
              <a:rPr lang="en-US"/>
              <a:t>“The scope is limited to specific servers (the NHS servers). This is organizational (the search party uses </a:t>
            </a:r>
            <a:r>
              <a:rPr lang="en-US" err="1"/>
              <a:t>MRIWebID</a:t>
            </a:r>
            <a:r>
              <a:rPr lang="en-US"/>
              <a:t> which belongs to an organization), keyword search.”</a:t>
            </a:r>
          </a:p>
          <a:p>
            <a:pPr>
              <a:buFont typeface="Symbol"/>
              <a:buChar char="•"/>
            </a:pPr>
            <a:r>
              <a:rPr lang="en-US"/>
              <a:t>search party: organization (MRI)</a:t>
            </a:r>
          </a:p>
          <a:p>
            <a:pPr>
              <a:buFont typeface="Symbol"/>
              <a:buChar char="•"/>
            </a:pPr>
            <a:r>
              <a:rPr lang="en-US"/>
              <a:t>search type: keyword</a:t>
            </a:r>
          </a:p>
          <a:p>
            <a:pPr>
              <a:buFont typeface="Symbol"/>
              <a:buChar char="•"/>
            </a:pPr>
            <a:r>
              <a:rPr lang="en-US"/>
              <a:t>server scope: NHS servers only</a:t>
            </a:r>
          </a:p>
          <a:p>
            <a:pPr>
              <a:buFont typeface="Symbol"/>
              <a:buChar char="•"/>
            </a:pPr>
            <a:r>
              <a:rPr lang="en-US"/>
              <a:t>pod owners: those already identified on the NHS servers</a:t>
            </a:r>
          </a:p>
          <a:p>
            <a:pPr>
              <a:buFont typeface="Symbol"/>
              <a:buChar char="•"/>
            </a:pPr>
            <a:r>
              <a:rPr lang="en-US" err="1"/>
              <a:t>acls</a:t>
            </a:r>
            <a:r>
              <a:rPr lang="en-US"/>
              <a:t>: {</a:t>
            </a:r>
            <a:r>
              <a:rPr lang="en-US" err="1"/>
              <a:t>MRIWebID</a:t>
            </a:r>
            <a:r>
              <a:rPr lang="en-US"/>
              <a:t>}</a:t>
            </a:r>
          </a:p>
          <a:p>
            <a:pPr>
              <a:buFont typeface="Symbol"/>
              <a:buChar char="•"/>
            </a:pPr>
            <a:r>
              <a:rPr lang="en-US"/>
              <a:t>origins: not specified</a:t>
            </a:r>
          </a:p>
          <a:p>
            <a:pPr>
              <a:buFont typeface="Symbol"/>
              <a:buChar char="•"/>
            </a:pPr>
            <a:r>
              <a:rPr lang="en-US"/>
              <a:t>filetypes: patient records are held in several different coding systems, plus various kinds of unstructured/free text data</a:t>
            </a:r>
            <a:endParaRPr lang="en-US">
              <a:cs typeface="Calibri"/>
            </a:endParaRPr>
          </a:p>
          <a:p>
            <a:pPr>
              <a:buFont typeface="Symbol"/>
              <a:buChar char="•"/>
            </a:pPr>
            <a:r>
              <a:rPr lang="en-US"/>
              <a:t>other, </a:t>
            </a:r>
            <a:r>
              <a:rPr lang="en-US" err="1"/>
              <a:t>eg</a:t>
            </a:r>
            <a:r>
              <a:rPr lang="en-US"/>
              <a:t> location: NHS </a:t>
            </a:r>
            <a:r>
              <a:rPr lang="en-US" err="1"/>
              <a:t>datacentres</a:t>
            </a:r>
            <a:endParaRPr lang="en-US" err="1">
              <a:cs typeface="Calibri"/>
            </a:endParaRPr>
          </a:p>
          <a:p>
            <a:pPr marL="228600" indent="-228600">
              <a:buAutoNum type="arabicPeriod"/>
            </a:pPr>
            <a:endParaRPr lang="en-US">
              <a:cs typeface="Calibri"/>
            </a:endParaRPr>
          </a:p>
        </p:txBody>
      </p:sp>
    </p:spTree>
    <p:extLst>
      <p:ext uri="{BB962C8B-B14F-4D97-AF65-F5344CB8AC3E}">
        <p14:creationId xmlns:p14="http://schemas.microsoft.com/office/powerpoint/2010/main" val="7287388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4/30/25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4/30/25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4/30/25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61"/>
        <p:cNvGrpSpPr/>
        <p:nvPr/>
      </p:nvGrpSpPr>
      <p:grpSpPr>
        <a:xfrm>
          <a:off x="0" y="0"/>
          <a:ext cx="0" cy="0"/>
          <a:chOff x="0" y="0"/>
          <a:chExt cx="0" cy="0"/>
        </a:xfrm>
      </p:grpSpPr>
      <p:sp>
        <p:nvSpPr>
          <p:cNvPr id="62" name="Google Shape;62;p16"/>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63" name="Google Shape;63;p16"/>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Autofit/>
          </a:bodyPr>
          <a:lstStyle>
            <a:lvl1pPr marL="609570" lvl="0" indent="-457178" rtl="0">
              <a:spcBef>
                <a:spcPts val="0"/>
              </a:spcBef>
              <a:spcAft>
                <a:spcPts val="0"/>
              </a:spcAft>
              <a:buSzPts val="1800"/>
              <a:buChar char="●"/>
              <a:defRPr/>
            </a:lvl1pPr>
            <a:lvl2pPr marL="1219140" lvl="1" indent="-423312" rtl="0">
              <a:spcBef>
                <a:spcPts val="2133"/>
              </a:spcBef>
              <a:spcAft>
                <a:spcPts val="0"/>
              </a:spcAft>
              <a:buSzPts val="1400"/>
              <a:buChar char="○"/>
              <a:defRPr/>
            </a:lvl2pPr>
            <a:lvl3pPr marL="1828709" lvl="2" indent="-423312" rtl="0">
              <a:spcBef>
                <a:spcPts val="2133"/>
              </a:spcBef>
              <a:spcAft>
                <a:spcPts val="0"/>
              </a:spcAft>
              <a:buSzPts val="1400"/>
              <a:buChar char="■"/>
              <a:defRPr/>
            </a:lvl3pPr>
            <a:lvl4pPr marL="2438278" lvl="3" indent="-423312" rtl="0">
              <a:spcBef>
                <a:spcPts val="2133"/>
              </a:spcBef>
              <a:spcAft>
                <a:spcPts val="0"/>
              </a:spcAft>
              <a:buSzPts val="1400"/>
              <a:buChar char="●"/>
              <a:defRPr/>
            </a:lvl4pPr>
            <a:lvl5pPr marL="3047848" lvl="4" indent="-423312" rtl="0">
              <a:spcBef>
                <a:spcPts val="2133"/>
              </a:spcBef>
              <a:spcAft>
                <a:spcPts val="0"/>
              </a:spcAft>
              <a:buSzPts val="1400"/>
              <a:buChar char="○"/>
              <a:defRPr/>
            </a:lvl5pPr>
            <a:lvl6pPr marL="3657418" lvl="5" indent="-423312" rtl="0">
              <a:spcBef>
                <a:spcPts val="2133"/>
              </a:spcBef>
              <a:spcAft>
                <a:spcPts val="0"/>
              </a:spcAft>
              <a:buSzPts val="1400"/>
              <a:buChar char="■"/>
              <a:defRPr/>
            </a:lvl6pPr>
            <a:lvl7pPr marL="4266987" lvl="6" indent="-423312" rtl="0">
              <a:spcBef>
                <a:spcPts val="2133"/>
              </a:spcBef>
              <a:spcAft>
                <a:spcPts val="0"/>
              </a:spcAft>
              <a:buSzPts val="1400"/>
              <a:buChar char="●"/>
              <a:defRPr/>
            </a:lvl7pPr>
            <a:lvl8pPr marL="4876557" lvl="7" indent="-423312" rtl="0">
              <a:spcBef>
                <a:spcPts val="2133"/>
              </a:spcBef>
              <a:spcAft>
                <a:spcPts val="0"/>
              </a:spcAft>
              <a:buSzPts val="1400"/>
              <a:buChar char="○"/>
              <a:defRPr/>
            </a:lvl8pPr>
            <a:lvl9pPr marL="5486126" lvl="8" indent="-423312" rtl="0">
              <a:spcBef>
                <a:spcPts val="2133"/>
              </a:spcBef>
              <a:spcAft>
                <a:spcPts val="2133"/>
              </a:spcAft>
              <a:buSzPts val="1400"/>
              <a:buChar char="■"/>
              <a:defRPr/>
            </a:lvl9pPr>
          </a:lstStyle>
          <a:p>
            <a:endParaRPr/>
          </a:p>
        </p:txBody>
      </p:sp>
      <p:sp>
        <p:nvSpPr>
          <p:cNvPr id="64" name="Google Shape;64;p16"/>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extLst>
      <p:ext uri="{BB962C8B-B14F-4D97-AF65-F5344CB8AC3E}">
        <p14:creationId xmlns:p14="http://schemas.microsoft.com/office/powerpoint/2010/main" val="9539397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4/30/25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4/30/25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4/30/25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4/30/25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4/30/25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4/30/25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4/30/25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4/30/25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46CE7D5-CF57-46EF-B807-FDD0502418D4}" type="datetimeFigureOut">
              <a:rPr lang="en-US" smtClean="0"/>
              <a:t>4/30/25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espressoproject.org/" TargetMode="External"/><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synthea.mitre.org/"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2249" y="1179914"/>
            <a:ext cx="11561378" cy="2387600"/>
          </a:xfrm>
        </p:spPr>
        <p:txBody>
          <a:bodyPr>
            <a:normAutofit/>
          </a:bodyPr>
          <a:lstStyle/>
          <a:p>
            <a:r>
              <a:rPr lang="en-US" sz="4000" dirty="0">
                <a:ea typeface="+mj-lt"/>
                <a:cs typeface="+mj-lt"/>
              </a:rPr>
              <a:t>ESPRESSO: Privacy-Preserving Keyword Search on Decentralized Data with Differential Visibility Constraints</a:t>
            </a:r>
          </a:p>
        </p:txBody>
      </p:sp>
      <p:pic>
        <p:nvPicPr>
          <p:cNvPr id="7" name="Picture 6" descr="University of Southampton — Regional Admissions Counselors of California">
            <a:extLst>
              <a:ext uri="{FF2B5EF4-FFF2-40B4-BE49-F238E27FC236}">
                <a16:creationId xmlns:a16="http://schemas.microsoft.com/office/drawing/2014/main" id="{88500704-DA4B-505E-7841-C3DBDE9092A8}"/>
              </a:ext>
            </a:extLst>
          </p:cNvPr>
          <p:cNvPicPr>
            <a:picLocks noChangeAspect="1"/>
          </p:cNvPicPr>
          <p:nvPr/>
        </p:nvPicPr>
        <p:blipFill>
          <a:blip r:embed="rId2"/>
          <a:stretch>
            <a:fillRect/>
          </a:stretch>
        </p:blipFill>
        <p:spPr>
          <a:xfrm>
            <a:off x="-928" y="79353"/>
            <a:ext cx="2743197" cy="770561"/>
          </a:xfrm>
          <a:prstGeom prst="rect">
            <a:avLst/>
          </a:prstGeom>
        </p:spPr>
      </p:pic>
      <p:pic>
        <p:nvPicPr>
          <p:cNvPr id="8" name="Picture 7" descr="Birkbeck University of London | UK University Search">
            <a:extLst>
              <a:ext uri="{FF2B5EF4-FFF2-40B4-BE49-F238E27FC236}">
                <a16:creationId xmlns:a16="http://schemas.microsoft.com/office/drawing/2014/main" id="{6B5CC908-AC70-4C86-0B6D-1AA273AAE760}"/>
              </a:ext>
            </a:extLst>
          </p:cNvPr>
          <p:cNvPicPr>
            <a:picLocks noChangeAspect="1"/>
          </p:cNvPicPr>
          <p:nvPr/>
        </p:nvPicPr>
        <p:blipFill>
          <a:blip r:embed="rId3"/>
          <a:srcRect r="169" b="30387"/>
          <a:stretch/>
        </p:blipFill>
        <p:spPr>
          <a:xfrm>
            <a:off x="9211896" y="221886"/>
            <a:ext cx="2738558" cy="789064"/>
          </a:xfrm>
          <a:prstGeom prst="rect">
            <a:avLst/>
          </a:prstGeom>
        </p:spPr>
      </p:pic>
      <p:sp>
        <p:nvSpPr>
          <p:cNvPr id="10" name="TextBox 9">
            <a:extLst>
              <a:ext uri="{FF2B5EF4-FFF2-40B4-BE49-F238E27FC236}">
                <a16:creationId xmlns:a16="http://schemas.microsoft.com/office/drawing/2014/main" id="{CA088377-4EB4-7F0D-69E9-6726F6306E80}"/>
              </a:ext>
            </a:extLst>
          </p:cNvPr>
          <p:cNvSpPr txBox="1"/>
          <p:nvPr/>
        </p:nvSpPr>
        <p:spPr>
          <a:xfrm>
            <a:off x="251320" y="4096135"/>
            <a:ext cx="11699134" cy="945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ts val="2158"/>
              </a:lnSpc>
            </a:pPr>
            <a:r>
              <a:rPr lang="en-US" sz="2400" b="1" dirty="0"/>
              <a:t>Mohamed Ragab</a:t>
            </a:r>
            <a:r>
              <a:rPr lang="en-US" sz="2400" dirty="0"/>
              <a:t> </a:t>
            </a:r>
          </a:p>
        </p:txBody>
      </p:sp>
      <p:sp>
        <p:nvSpPr>
          <p:cNvPr id="4" name="TextBox 3">
            <a:extLst>
              <a:ext uri="{FF2B5EF4-FFF2-40B4-BE49-F238E27FC236}">
                <a16:creationId xmlns:a16="http://schemas.microsoft.com/office/drawing/2014/main" id="{DA0AEBE6-A45A-5B3E-DE0D-5B8EE139C6EA}"/>
              </a:ext>
            </a:extLst>
          </p:cNvPr>
          <p:cNvSpPr txBox="1"/>
          <p:nvPr/>
        </p:nvSpPr>
        <p:spPr>
          <a:xfrm>
            <a:off x="2057225" y="4442433"/>
            <a:ext cx="8245365" cy="910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ts val="2175"/>
              </a:lnSpc>
            </a:pPr>
            <a:r>
              <a:rPr lang="en-US" sz="2000" dirty="0">
                <a:solidFill>
                  <a:srgbClr val="4C221B"/>
                </a:solidFill>
                <a:latin typeface="Roboto"/>
                <a:cs typeface="Segoe UI"/>
              </a:rPr>
              <a:t>Electronics and Computer Science, Southampton University, UK</a:t>
            </a:r>
            <a:r>
              <a:rPr lang="en-US" sz="2000" dirty="0">
                <a:latin typeface="Roboto"/>
                <a:cs typeface="Segoe UI"/>
              </a:rPr>
              <a:t>​</a:t>
            </a:r>
            <a:endParaRPr lang="en-US" sz="2000" dirty="0">
              <a:latin typeface="Roboto"/>
              <a:ea typeface="Roboto"/>
              <a:cs typeface="Segoe UI"/>
            </a:endParaRPr>
          </a:p>
        </p:txBody>
      </p:sp>
    </p:spTree>
    <p:extLst>
      <p:ext uri="{BB962C8B-B14F-4D97-AF65-F5344CB8AC3E}">
        <p14:creationId xmlns:p14="http://schemas.microsoft.com/office/powerpoint/2010/main" val="1098572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902311-9DD5-17FC-147E-5092CCB7CF76}"/>
              </a:ext>
            </a:extLst>
          </p:cNvPr>
          <p:cNvSpPr>
            <a:spLocks noGrp="1"/>
          </p:cNvSpPr>
          <p:nvPr>
            <p:ph type="title"/>
          </p:nvPr>
        </p:nvSpPr>
        <p:spPr>
          <a:xfrm>
            <a:off x="266700" y="386292"/>
            <a:ext cx="10515600" cy="1325563"/>
          </a:xfrm>
        </p:spPr>
        <p:txBody>
          <a:bodyPr/>
          <a:lstStyle/>
          <a:p>
            <a:r>
              <a:rPr lang="en-US" dirty="0">
                <a:ea typeface="+mj-lt"/>
                <a:cs typeface="+mj-lt"/>
              </a:rPr>
              <a:t>Introduction</a:t>
            </a:r>
            <a:endParaRPr lang="en-US" dirty="0"/>
          </a:p>
        </p:txBody>
      </p:sp>
      <p:sp>
        <p:nvSpPr>
          <p:cNvPr id="3" name="Content Placeholder 2">
            <a:extLst>
              <a:ext uri="{FF2B5EF4-FFF2-40B4-BE49-F238E27FC236}">
                <a16:creationId xmlns:a16="http://schemas.microsoft.com/office/drawing/2014/main" id="{95B7B263-ED1F-5BF8-9E89-6EFAEFED80BD}"/>
              </a:ext>
            </a:extLst>
          </p:cNvPr>
          <p:cNvSpPr>
            <a:spLocks noGrp="1"/>
          </p:cNvSpPr>
          <p:nvPr>
            <p:ph idx="1"/>
          </p:nvPr>
        </p:nvSpPr>
        <p:spPr>
          <a:xfrm>
            <a:off x="120646" y="1803513"/>
            <a:ext cx="10797001" cy="4827587"/>
          </a:xfrm>
        </p:spPr>
        <p:txBody>
          <a:bodyPr vert="horz" lIns="91440" tIns="45720" rIns="91440" bIns="45720" rtlCol="0" anchor="t">
            <a:normAutofit/>
          </a:bodyPr>
          <a:lstStyle/>
          <a:p>
            <a:r>
              <a:rPr lang="en-US" dirty="0">
                <a:ea typeface="+mn-lt"/>
                <a:cs typeface="+mn-lt"/>
              </a:rPr>
              <a:t>Decentralized data cooperatives require privacy-aware search.</a:t>
            </a:r>
            <a:endParaRPr lang="en-US"/>
          </a:p>
          <a:p>
            <a:r>
              <a:rPr lang="en-US" sz="2600" b="1" dirty="0"/>
              <a:t>Problem:</a:t>
            </a:r>
            <a:endParaRPr lang="en-US" sz="2600" dirty="0"/>
          </a:p>
          <a:p>
            <a:pPr lvl="1">
              <a:buFont typeface="Courier New,monospace" panose="020B0604020202020204" pitchFamily="34" charset="0"/>
              <a:buChar char="o"/>
            </a:pPr>
            <a:r>
              <a:rPr lang="en-US" sz="2200" dirty="0"/>
              <a:t>We need to all search parties with granted access to the data, while others should see nothing.</a:t>
            </a:r>
            <a:endParaRPr lang="en-US" dirty="0"/>
          </a:p>
          <a:p>
            <a:r>
              <a:rPr lang="en-US" b="1" dirty="0"/>
              <a:t>Challenges</a:t>
            </a:r>
            <a:r>
              <a:rPr lang="en-US" dirty="0"/>
              <a:t>:</a:t>
            </a:r>
          </a:p>
          <a:p>
            <a:pPr lvl="1">
              <a:buFont typeface="Courier New" panose="020B0604020202020204" pitchFamily="34" charset="0"/>
              <a:buChar char="o"/>
            </a:pPr>
            <a:r>
              <a:rPr lang="en-US" dirty="0"/>
              <a:t>Differential access control complicates search efficiency.</a:t>
            </a:r>
          </a:p>
          <a:p>
            <a:pPr lvl="1">
              <a:buFont typeface="Courier New" panose="020B0604020202020204" pitchFamily="34" charset="0"/>
              <a:buChar char="o"/>
            </a:pPr>
            <a:r>
              <a:rPr lang="en-US" dirty="0"/>
              <a:t>Centralized indexing violates privacy/autonomy.</a:t>
            </a:r>
          </a:p>
          <a:p>
            <a:endParaRPr lang="en-US" b="1" dirty="0"/>
          </a:p>
          <a:p>
            <a:endParaRPr lang="en-US" dirty="0"/>
          </a:p>
          <a:p>
            <a:endParaRPr lang="en-US"/>
          </a:p>
          <a:p>
            <a:endParaRPr lang="en-US"/>
          </a:p>
        </p:txBody>
      </p:sp>
    </p:spTree>
    <p:extLst>
      <p:ext uri="{BB962C8B-B14F-4D97-AF65-F5344CB8AC3E}">
        <p14:creationId xmlns:p14="http://schemas.microsoft.com/office/powerpoint/2010/main" val="37701812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6" name="Title 1">
            <a:extLst>
              <a:ext uri="{FF2B5EF4-FFF2-40B4-BE49-F238E27FC236}">
                <a16:creationId xmlns:a16="http://schemas.microsoft.com/office/drawing/2014/main" id="{F9583760-3D97-12EA-488E-63AA92A4E685}"/>
              </a:ext>
            </a:extLst>
          </p:cNvPr>
          <p:cNvSpPr>
            <a:spLocks noGrp="1"/>
          </p:cNvSpPr>
          <p:nvPr>
            <p:ph type="title"/>
          </p:nvPr>
        </p:nvSpPr>
        <p:spPr>
          <a:xfrm>
            <a:off x="213783" y="227542"/>
            <a:ext cx="10515600" cy="1325563"/>
          </a:xfrm>
        </p:spPr>
        <p:txBody>
          <a:bodyPr/>
          <a:lstStyle/>
          <a:p>
            <a:r>
              <a:rPr lang="en-US" dirty="0"/>
              <a:t>Motivating Scenario</a:t>
            </a:r>
          </a:p>
        </p:txBody>
      </p:sp>
      <p:pic>
        <p:nvPicPr>
          <p:cNvPr id="4" name="Picture 3" descr="A screenshot of a computer screen&#10;&#10;AI-generated content may be incorrect.">
            <a:extLst>
              <a:ext uri="{FF2B5EF4-FFF2-40B4-BE49-F238E27FC236}">
                <a16:creationId xmlns:a16="http://schemas.microsoft.com/office/drawing/2014/main" id="{1596F0A3-6A52-8DB3-AB5A-02C59D62A973}"/>
              </a:ext>
            </a:extLst>
          </p:cNvPr>
          <p:cNvPicPr>
            <a:picLocks noChangeAspect="1"/>
          </p:cNvPicPr>
          <p:nvPr/>
        </p:nvPicPr>
        <p:blipFill>
          <a:blip r:embed="rId3"/>
          <a:stretch>
            <a:fillRect/>
          </a:stretch>
        </p:blipFill>
        <p:spPr>
          <a:xfrm>
            <a:off x="758100" y="1256196"/>
            <a:ext cx="9426424" cy="5255539"/>
          </a:xfrm>
          <a:prstGeom prst="rect">
            <a:avLst/>
          </a:prstGeom>
        </p:spPr>
      </p:pic>
    </p:spTree>
    <p:extLst>
      <p:ext uri="{BB962C8B-B14F-4D97-AF65-F5344CB8AC3E}">
        <p14:creationId xmlns:p14="http://schemas.microsoft.com/office/powerpoint/2010/main" val="20835744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852AF6-667E-27A9-414D-17D729CE0D76}"/>
            </a:ext>
          </a:extLst>
        </p:cNvPr>
        <p:cNvGrpSpPr/>
        <p:nvPr/>
      </p:nvGrpSpPr>
      <p:grpSpPr>
        <a:xfrm>
          <a:off x="0" y="0"/>
          <a:ext cx="0" cy="0"/>
          <a:chOff x="0" y="0"/>
          <a:chExt cx="0" cy="0"/>
        </a:xfrm>
      </p:grpSpPr>
      <p:pic>
        <p:nvPicPr>
          <p:cNvPr id="5" name="Picture 4" descr="A diagram of a data store&#10;&#10;AI-generated content may be incorrect.">
            <a:extLst>
              <a:ext uri="{FF2B5EF4-FFF2-40B4-BE49-F238E27FC236}">
                <a16:creationId xmlns:a16="http://schemas.microsoft.com/office/drawing/2014/main" id="{B2E22100-58B3-BE5D-E27A-1DA2C2A410E0}"/>
              </a:ext>
            </a:extLst>
          </p:cNvPr>
          <p:cNvPicPr>
            <a:picLocks noChangeAspect="1"/>
          </p:cNvPicPr>
          <p:nvPr/>
        </p:nvPicPr>
        <p:blipFill>
          <a:blip r:embed="rId2"/>
          <a:stretch>
            <a:fillRect/>
          </a:stretch>
        </p:blipFill>
        <p:spPr>
          <a:xfrm>
            <a:off x="2389311" y="2533272"/>
            <a:ext cx="7646086" cy="3769617"/>
          </a:xfrm>
          <a:prstGeom prst="rect">
            <a:avLst/>
          </a:prstGeom>
        </p:spPr>
      </p:pic>
      <p:sp>
        <p:nvSpPr>
          <p:cNvPr id="6" name="Content Placeholder 5">
            <a:extLst>
              <a:ext uri="{FF2B5EF4-FFF2-40B4-BE49-F238E27FC236}">
                <a16:creationId xmlns:a16="http://schemas.microsoft.com/office/drawing/2014/main" id="{5C5A2FED-135C-EF02-BF75-BD00FDAEBFED}"/>
              </a:ext>
            </a:extLst>
          </p:cNvPr>
          <p:cNvSpPr>
            <a:spLocks noGrp="1"/>
          </p:cNvSpPr>
          <p:nvPr>
            <p:ph idx="1"/>
          </p:nvPr>
        </p:nvSpPr>
        <p:spPr>
          <a:xfrm>
            <a:off x="996351" y="1264908"/>
            <a:ext cx="10414958" cy="900772"/>
          </a:xfrm>
        </p:spPr>
        <p:txBody>
          <a:bodyPr vert="horz" lIns="91440" tIns="45720" rIns="91440" bIns="45720" rtlCol="0" anchor="t">
            <a:normAutofit/>
          </a:bodyPr>
          <a:lstStyle/>
          <a:p>
            <a:pPr marL="0" indent="0" algn="ctr">
              <a:buNone/>
            </a:pPr>
            <a:r>
              <a:rPr lang="en-US" dirty="0">
                <a:ea typeface="+mn-lt"/>
                <a:cs typeface="+mn-lt"/>
              </a:rPr>
              <a:t>As a result, search parties might receive different results for the </a:t>
            </a:r>
            <a:r>
              <a:rPr lang="en-US" dirty="0">
                <a:solidFill>
                  <a:schemeClr val="tx2">
                    <a:lumMod val="76000"/>
                    <a:lumOff val="24000"/>
                  </a:schemeClr>
                </a:solidFill>
                <a:ea typeface="+mn-lt"/>
                <a:cs typeface="+mn-lt"/>
              </a:rPr>
              <a:t>same query</a:t>
            </a:r>
            <a:r>
              <a:rPr lang="en-US" dirty="0">
                <a:ea typeface="+mn-lt"/>
                <a:cs typeface="+mn-lt"/>
              </a:rPr>
              <a:t> based on their </a:t>
            </a:r>
            <a:r>
              <a:rPr lang="en-US" dirty="0">
                <a:solidFill>
                  <a:schemeClr val="tx2">
                    <a:lumMod val="76000"/>
                    <a:lumOff val="24000"/>
                  </a:schemeClr>
                </a:solidFill>
                <a:ea typeface="+mn-lt"/>
                <a:cs typeface="+mn-lt"/>
              </a:rPr>
              <a:t>granted access rights</a:t>
            </a:r>
            <a:r>
              <a:rPr lang="en-US" dirty="0">
                <a:ea typeface="+mn-lt"/>
                <a:cs typeface="+mn-lt"/>
              </a:rPr>
              <a:t>.</a:t>
            </a:r>
          </a:p>
        </p:txBody>
      </p:sp>
    </p:spTree>
    <p:extLst>
      <p:ext uri="{BB962C8B-B14F-4D97-AF65-F5344CB8AC3E}">
        <p14:creationId xmlns:p14="http://schemas.microsoft.com/office/powerpoint/2010/main" val="40989987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B6BB46-7C92-B42E-070C-A87A1CA0AB46}"/>
              </a:ext>
            </a:extLst>
          </p:cNvPr>
          <p:cNvSpPr>
            <a:spLocks noGrp="1"/>
          </p:cNvSpPr>
          <p:nvPr>
            <p:ph type="title"/>
          </p:nvPr>
        </p:nvSpPr>
        <p:spPr>
          <a:xfrm>
            <a:off x="107950" y="386292"/>
            <a:ext cx="10515600" cy="1325563"/>
          </a:xfrm>
        </p:spPr>
        <p:txBody>
          <a:bodyPr/>
          <a:lstStyle/>
          <a:p>
            <a:r>
              <a:rPr lang="en-US">
                <a:ea typeface="+mj-lt"/>
                <a:cs typeface="+mj-lt"/>
              </a:rPr>
              <a:t>ESPRESSO Overview</a:t>
            </a:r>
            <a:endParaRPr lang="en-US"/>
          </a:p>
        </p:txBody>
      </p:sp>
      <p:sp>
        <p:nvSpPr>
          <p:cNvPr id="3" name="Content Placeholder 2">
            <a:extLst>
              <a:ext uri="{FF2B5EF4-FFF2-40B4-BE49-F238E27FC236}">
                <a16:creationId xmlns:a16="http://schemas.microsoft.com/office/drawing/2014/main" id="{F43D9598-32E6-89E4-FFAF-C918E6ECB3B3}"/>
              </a:ext>
            </a:extLst>
          </p:cNvPr>
          <p:cNvSpPr>
            <a:spLocks noGrp="1"/>
          </p:cNvSpPr>
          <p:nvPr>
            <p:ph idx="1"/>
          </p:nvPr>
        </p:nvSpPr>
        <p:spPr>
          <a:xfrm>
            <a:off x="108724" y="1872088"/>
            <a:ext cx="5950570" cy="4436004"/>
          </a:xfrm>
        </p:spPr>
        <p:txBody>
          <a:bodyPr vert="horz" lIns="91440" tIns="45720" rIns="91440" bIns="45720" rtlCol="0" anchor="t">
            <a:normAutofit/>
          </a:bodyPr>
          <a:lstStyle/>
          <a:p>
            <a:r>
              <a:rPr lang="en-US" b="1" dirty="0">
                <a:ea typeface="+mn-lt"/>
                <a:cs typeface="+mn-lt"/>
              </a:rPr>
              <a:t>Core Features:</a:t>
            </a:r>
            <a:endParaRPr lang="en-US" dirty="0"/>
          </a:p>
          <a:p>
            <a:pPr lvl="1">
              <a:buFont typeface="Courier New" panose="020B0604020202020204" pitchFamily="34" charset="0"/>
              <a:buChar char="o"/>
            </a:pPr>
            <a:r>
              <a:rPr lang="en-US" b="1" dirty="0">
                <a:ea typeface="+mn-lt"/>
                <a:cs typeface="+mn-lt"/>
              </a:rPr>
              <a:t>Privacy-preserving</a:t>
            </a:r>
            <a:r>
              <a:rPr lang="en-US" dirty="0">
                <a:ea typeface="+mn-lt"/>
                <a:cs typeface="+mn-lt"/>
              </a:rPr>
              <a:t> </a:t>
            </a:r>
            <a:r>
              <a:rPr lang="en-US" b="1" dirty="0">
                <a:ea typeface="+mn-lt"/>
                <a:cs typeface="+mn-lt"/>
              </a:rPr>
              <a:t>decentralized indexing </a:t>
            </a:r>
            <a:r>
              <a:rPr lang="en-US" dirty="0">
                <a:ea typeface="+mn-lt"/>
                <a:cs typeface="+mn-lt"/>
              </a:rPr>
              <a:t>(User-specific indexes).</a:t>
            </a:r>
            <a:endParaRPr lang="en-US" dirty="0"/>
          </a:p>
          <a:p>
            <a:pPr lvl="1">
              <a:buFont typeface="Courier New" panose="020B0604020202020204" pitchFamily="34" charset="0"/>
              <a:buChar char="o"/>
            </a:pPr>
            <a:r>
              <a:rPr lang="en-US" b="1" dirty="0">
                <a:ea typeface="+mn-lt"/>
                <a:cs typeface="+mn-lt"/>
              </a:rPr>
              <a:t>Metadata-driven source selection</a:t>
            </a:r>
            <a:r>
              <a:rPr lang="en-US" dirty="0">
                <a:ea typeface="+mn-lt"/>
                <a:cs typeface="+mn-lt"/>
              </a:rPr>
              <a:t> (server/pod filtering).</a:t>
            </a:r>
            <a:endParaRPr lang="en-US" dirty="0"/>
          </a:p>
          <a:p>
            <a:pPr lvl="1">
              <a:buFont typeface="Courier New" panose="020B0604020202020204" pitchFamily="34" charset="0"/>
              <a:buChar char="o"/>
            </a:pPr>
            <a:r>
              <a:rPr lang="en-US" b="1" dirty="0">
                <a:ea typeface="+mn-lt"/>
                <a:cs typeface="+mn-lt"/>
              </a:rPr>
              <a:t>Decentralized ranking</a:t>
            </a:r>
            <a:r>
              <a:rPr lang="en-US" dirty="0">
                <a:ea typeface="+mn-lt"/>
                <a:cs typeface="+mn-lt"/>
              </a:rPr>
              <a:t> (BM25 + access constraints).</a:t>
            </a:r>
            <a:endParaRPr lang="en-US" dirty="0"/>
          </a:p>
        </p:txBody>
      </p:sp>
      <p:pic>
        <p:nvPicPr>
          <p:cNvPr id="4" name="Picture 3" descr="A black background with white text&#10;&#10;AI-generated content may be incorrect.">
            <a:extLst>
              <a:ext uri="{FF2B5EF4-FFF2-40B4-BE49-F238E27FC236}">
                <a16:creationId xmlns:a16="http://schemas.microsoft.com/office/drawing/2014/main" id="{EF42C274-9D37-20B0-995D-C46366BA7655}"/>
              </a:ext>
            </a:extLst>
          </p:cNvPr>
          <p:cNvPicPr>
            <a:picLocks noChangeAspect="1"/>
          </p:cNvPicPr>
          <p:nvPr/>
        </p:nvPicPr>
        <p:blipFill>
          <a:blip r:embed="rId2"/>
          <a:stretch>
            <a:fillRect/>
          </a:stretch>
        </p:blipFill>
        <p:spPr>
          <a:xfrm>
            <a:off x="110583" y="5596864"/>
            <a:ext cx="2743198" cy="905346"/>
          </a:xfrm>
          <a:prstGeom prst="rect">
            <a:avLst/>
          </a:prstGeom>
        </p:spPr>
      </p:pic>
      <p:sp>
        <p:nvSpPr>
          <p:cNvPr id="5" name="TextBox 4">
            <a:extLst>
              <a:ext uri="{FF2B5EF4-FFF2-40B4-BE49-F238E27FC236}">
                <a16:creationId xmlns:a16="http://schemas.microsoft.com/office/drawing/2014/main" id="{B8354EC5-4FB5-E70F-7BAA-22FB84CD1069}"/>
              </a:ext>
            </a:extLst>
          </p:cNvPr>
          <p:cNvSpPr txBox="1"/>
          <p:nvPr/>
        </p:nvSpPr>
        <p:spPr>
          <a:xfrm>
            <a:off x="-929" y="6406376"/>
            <a:ext cx="5019907"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hlinkClick r:id="rId3"/>
              </a:rPr>
              <a:t>https://espressoproject.org/</a:t>
            </a:r>
            <a:r>
              <a:rPr lang="en-US"/>
              <a:t> </a:t>
            </a:r>
          </a:p>
        </p:txBody>
      </p:sp>
      <p:pic>
        <p:nvPicPr>
          <p:cNvPr id="6" name="Picture 5" descr="A diagram of a software application&#10;&#10;AI-generated content may be incorrect.">
            <a:extLst>
              <a:ext uri="{FF2B5EF4-FFF2-40B4-BE49-F238E27FC236}">
                <a16:creationId xmlns:a16="http://schemas.microsoft.com/office/drawing/2014/main" id="{CA12E7E7-ED92-4020-12EB-FFCA112A24FF}"/>
              </a:ext>
            </a:extLst>
          </p:cNvPr>
          <p:cNvPicPr>
            <a:picLocks noChangeAspect="1"/>
          </p:cNvPicPr>
          <p:nvPr/>
        </p:nvPicPr>
        <p:blipFill>
          <a:blip r:embed="rId4"/>
          <a:stretch>
            <a:fillRect/>
          </a:stretch>
        </p:blipFill>
        <p:spPr>
          <a:xfrm>
            <a:off x="5928774" y="2299658"/>
            <a:ext cx="6257925" cy="3581400"/>
          </a:xfrm>
          <a:prstGeom prst="rect">
            <a:avLst/>
          </a:prstGeom>
        </p:spPr>
      </p:pic>
    </p:spTree>
    <p:extLst>
      <p:ext uri="{BB962C8B-B14F-4D97-AF65-F5344CB8AC3E}">
        <p14:creationId xmlns:p14="http://schemas.microsoft.com/office/powerpoint/2010/main" val="727150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D2D2F4D-60A7-5D5C-A585-6829BF97E858}"/>
              </a:ext>
            </a:extLst>
          </p:cNvPr>
          <p:cNvSpPr>
            <a:spLocks noGrp="1"/>
          </p:cNvSpPr>
          <p:nvPr>
            <p:ph type="title"/>
          </p:nvPr>
        </p:nvSpPr>
        <p:spPr>
          <a:xfrm>
            <a:off x="105419" y="608549"/>
            <a:ext cx="4818888" cy="1481328"/>
          </a:xfrm>
        </p:spPr>
        <p:txBody>
          <a:bodyPr anchor="b">
            <a:normAutofit/>
          </a:bodyPr>
          <a:lstStyle/>
          <a:p>
            <a:r>
              <a:rPr lang="en-US" sz="5400"/>
              <a:t>Demo Setup</a:t>
            </a:r>
          </a:p>
        </p:txBody>
      </p:sp>
      <p:sp>
        <p:nvSpPr>
          <p:cNvPr id="11" name="sketch line">
            <a:extLst>
              <a:ext uri="{FF2B5EF4-FFF2-40B4-BE49-F238E27FC236}">
                <a16:creationId xmlns:a16="http://schemas.microsoft.com/office/drawing/2014/main" id="{71877DBC-BB60-40F0-AC93-2ACDBAAE60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B90A6325-CB09-B88F-E92B-271C36B9F978}"/>
              </a:ext>
            </a:extLst>
          </p:cNvPr>
          <p:cNvSpPr>
            <a:spLocks noGrp="1"/>
          </p:cNvSpPr>
          <p:nvPr>
            <p:ph idx="1"/>
          </p:nvPr>
        </p:nvSpPr>
        <p:spPr>
          <a:xfrm>
            <a:off x="-265" y="2693796"/>
            <a:ext cx="5027973" cy="3547872"/>
          </a:xfrm>
        </p:spPr>
        <p:txBody>
          <a:bodyPr vert="horz" lIns="91440" tIns="45720" rIns="91440" bIns="45720" rtlCol="0" anchor="t">
            <a:normAutofit/>
          </a:bodyPr>
          <a:lstStyle/>
          <a:p>
            <a:r>
              <a:rPr lang="en-US" sz="2200" b="1" dirty="0">
                <a:ea typeface="+mn-lt"/>
                <a:cs typeface="+mn-lt"/>
              </a:rPr>
              <a:t>Testbed:</a:t>
            </a:r>
            <a:endParaRPr lang="en-US" sz="2200" dirty="0"/>
          </a:p>
          <a:p>
            <a:pPr lvl="1">
              <a:buFont typeface="Courier New" panose="020B0604020202020204" pitchFamily="34" charset="0"/>
              <a:buChar char="o"/>
            </a:pPr>
            <a:r>
              <a:rPr lang="en-US" sz="2200" b="1" dirty="0">
                <a:ea typeface="+mn-lt"/>
                <a:cs typeface="+mn-lt"/>
              </a:rPr>
              <a:t>50</a:t>
            </a:r>
            <a:r>
              <a:rPr lang="en-US" sz="2200" dirty="0">
                <a:ea typeface="+mn-lt"/>
                <a:cs typeface="+mn-lt"/>
              </a:rPr>
              <a:t> Solid servers</a:t>
            </a:r>
          </a:p>
          <a:p>
            <a:pPr lvl="1">
              <a:buFont typeface="Courier New" panose="020B0604020202020204" pitchFamily="34" charset="0"/>
              <a:buChar char="o"/>
            </a:pPr>
            <a:r>
              <a:rPr lang="en-US" sz="2200" b="1" dirty="0">
                <a:ea typeface="+mn-lt"/>
                <a:cs typeface="+mn-lt"/>
              </a:rPr>
              <a:t>9,500</a:t>
            </a:r>
            <a:r>
              <a:rPr lang="en-US" sz="2200" dirty="0">
                <a:ea typeface="+mn-lt"/>
                <a:cs typeface="+mn-lt"/>
              </a:rPr>
              <a:t> pods, representing patients.</a:t>
            </a:r>
          </a:p>
          <a:p>
            <a:pPr lvl="1">
              <a:buFont typeface="Courier New" panose="020B0604020202020204" pitchFamily="34" charset="0"/>
              <a:buChar char="o"/>
            </a:pPr>
            <a:r>
              <a:rPr lang="en-US" sz="2200" dirty="0"/>
              <a:t>Each Pod includes a single unified </a:t>
            </a:r>
            <a:r>
              <a:rPr lang="en-US" sz="2200" dirty="0" err="1"/>
              <a:t>Partient</a:t>
            </a:r>
            <a:r>
              <a:rPr lang="en-US" sz="2200" dirty="0"/>
              <a:t> Medical History.</a:t>
            </a:r>
          </a:p>
          <a:p>
            <a:pPr lvl="1">
              <a:buFont typeface="Courier New" panose="020B0604020202020204" pitchFamily="34" charset="0"/>
              <a:buChar char="o"/>
            </a:pPr>
            <a:r>
              <a:rPr lang="en-US" sz="2200" b="1" dirty="0">
                <a:ea typeface="+mn-lt"/>
                <a:cs typeface="+mn-lt"/>
              </a:rPr>
              <a:t>Access control</a:t>
            </a:r>
            <a:r>
              <a:rPr lang="en-US" sz="2200" dirty="0">
                <a:ea typeface="+mn-lt"/>
                <a:cs typeface="+mn-lt"/>
              </a:rPr>
              <a:t>: Search parties with 5%, 10%, 25%, 50%, 100% visibility access.</a:t>
            </a:r>
            <a:endParaRPr lang="en-US" sz="2200" dirty="0"/>
          </a:p>
          <a:p>
            <a:endParaRPr lang="en-US" sz="2200"/>
          </a:p>
        </p:txBody>
      </p:sp>
      <p:pic>
        <p:nvPicPr>
          <p:cNvPr id="4" name="Picture 3" descr="A diagram of a medical history&#10;&#10;AI-generated content may be incorrect.">
            <a:extLst>
              <a:ext uri="{FF2B5EF4-FFF2-40B4-BE49-F238E27FC236}">
                <a16:creationId xmlns:a16="http://schemas.microsoft.com/office/drawing/2014/main" id="{DC6E8CE1-336E-C403-8AA3-C0C54FE2CAFB}"/>
              </a:ext>
            </a:extLst>
          </p:cNvPr>
          <p:cNvPicPr>
            <a:picLocks noChangeAspect="1"/>
          </p:cNvPicPr>
          <p:nvPr/>
        </p:nvPicPr>
        <p:blipFill>
          <a:blip r:embed="rId2"/>
          <a:stretch>
            <a:fillRect/>
          </a:stretch>
        </p:blipFill>
        <p:spPr>
          <a:xfrm>
            <a:off x="5191709" y="2315677"/>
            <a:ext cx="6865137" cy="3892913"/>
          </a:xfrm>
          <a:prstGeom prst="rect">
            <a:avLst/>
          </a:prstGeom>
        </p:spPr>
      </p:pic>
    </p:spTree>
    <p:extLst>
      <p:ext uri="{BB962C8B-B14F-4D97-AF65-F5344CB8AC3E}">
        <p14:creationId xmlns:p14="http://schemas.microsoft.com/office/powerpoint/2010/main" val="4323991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Content Placeholder 16">
            <a:extLst>
              <a:ext uri="{FF2B5EF4-FFF2-40B4-BE49-F238E27FC236}">
                <a16:creationId xmlns:a16="http://schemas.microsoft.com/office/drawing/2014/main" id="{47AE5F1B-AAEF-EA70-210C-67674E67E5FB}"/>
              </a:ext>
            </a:extLst>
          </p:cNvPr>
          <p:cNvSpPr>
            <a:spLocks noGrp="1"/>
          </p:cNvSpPr>
          <p:nvPr>
            <p:ph idx="1"/>
          </p:nvPr>
        </p:nvSpPr>
        <p:spPr>
          <a:xfrm>
            <a:off x="247428" y="1712482"/>
            <a:ext cx="4677732" cy="3442916"/>
          </a:xfrm>
        </p:spPr>
        <p:txBody>
          <a:bodyPr anchor="t">
            <a:normAutofit/>
          </a:bodyPr>
          <a:lstStyle/>
          <a:p>
            <a:r>
              <a:rPr lang="en-US" sz="2200" b="1" dirty="0"/>
              <a:t>Dataset</a:t>
            </a:r>
            <a:endParaRPr lang="en-US" sz="2200" b="1"/>
          </a:p>
          <a:p>
            <a:pPr lvl="1">
              <a:buFont typeface="Courier New" panose="020B0604020202020204" pitchFamily="34" charset="0"/>
              <a:buChar char="o"/>
            </a:pPr>
            <a:r>
              <a:rPr lang="en-US" sz="1800" dirty="0"/>
              <a:t>Medical Histories are generated using Synthea data generator.</a:t>
            </a:r>
            <a:endParaRPr lang="en-US" sz="1600"/>
          </a:p>
          <a:p>
            <a:pPr lvl="1">
              <a:buFont typeface="Courier New" panose="020B0604020202020204" pitchFamily="34" charset="0"/>
              <a:buChar char="o"/>
            </a:pPr>
            <a:r>
              <a:rPr lang="en-US" sz="1800" dirty="0">
                <a:ea typeface="+mn-lt"/>
                <a:cs typeface="+mn-lt"/>
                <a:hlinkClick r:id="rId2"/>
              </a:rPr>
              <a:t>https://synthea.mitre.org/</a:t>
            </a:r>
            <a:r>
              <a:rPr lang="en-US" sz="1800" dirty="0">
                <a:ea typeface="+mn-lt"/>
                <a:cs typeface="+mn-lt"/>
              </a:rPr>
              <a:t> </a:t>
            </a:r>
            <a:endParaRPr lang="en-US" sz="1800" dirty="0"/>
          </a:p>
          <a:p>
            <a:r>
              <a:rPr lang="en-US" sz="2000" dirty="0"/>
              <a:t>Example of Medical History.</a:t>
            </a:r>
            <a:endParaRPr lang="en-US" dirty="0"/>
          </a:p>
          <a:p>
            <a:endParaRPr lang="en-US" sz="2000" dirty="0"/>
          </a:p>
        </p:txBody>
      </p:sp>
      <p:pic>
        <p:nvPicPr>
          <p:cNvPr id="4" name="Content Placeholder 3" descr="A screenshot of a computer program&#10;&#10;AI-generated content may be incorrect.">
            <a:extLst>
              <a:ext uri="{FF2B5EF4-FFF2-40B4-BE49-F238E27FC236}">
                <a16:creationId xmlns:a16="http://schemas.microsoft.com/office/drawing/2014/main" id="{3AD76B85-2D54-0DFD-B467-95F0EA87EC4F}"/>
              </a:ext>
            </a:extLst>
          </p:cNvPr>
          <p:cNvPicPr>
            <a:picLocks noChangeAspect="1"/>
          </p:cNvPicPr>
          <p:nvPr/>
        </p:nvPicPr>
        <p:blipFill>
          <a:blip r:embed="rId3"/>
          <a:srcRect r="34267" b="2"/>
          <a:stretch/>
        </p:blipFill>
        <p:spPr>
          <a:xfrm>
            <a:off x="5091773" y="230114"/>
            <a:ext cx="6883976" cy="6411998"/>
          </a:xfrm>
          <a:prstGeom prst="rect">
            <a:avLst/>
          </a:prstGeom>
        </p:spPr>
      </p:pic>
      <p:grpSp>
        <p:nvGrpSpPr>
          <p:cNvPr id="29" name="Group 28">
            <a:extLst>
              <a:ext uri="{FF2B5EF4-FFF2-40B4-BE49-F238E27FC236}">
                <a16:creationId xmlns:a16="http://schemas.microsoft.com/office/drawing/2014/main" id="{6258F736-B256-8039-9DC6-F4E49A5C5AD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2068638" y="0"/>
            <a:ext cx="123362" cy="6858000"/>
            <a:chOff x="12068638" y="0"/>
            <a:chExt cx="123362" cy="6858000"/>
          </a:xfrm>
        </p:grpSpPr>
        <p:sp>
          <p:nvSpPr>
            <p:cNvPr id="30" name="Rectangle 29">
              <a:extLst>
                <a:ext uri="{FF2B5EF4-FFF2-40B4-BE49-F238E27FC236}">
                  <a16:creationId xmlns:a16="http://schemas.microsoft.com/office/drawing/2014/main" id="{10B4520A-996E-330C-99DA-69CA4D89E9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0"/>
              <a:ext cx="123362" cy="6858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EC8FA945-E356-695F-18D6-CAD4EF34FE4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3527553"/>
              <a:ext cx="123362" cy="3330447"/>
            </a:xfrm>
            <a:prstGeom prst="rect">
              <a:avLst/>
            </a:prstGeom>
            <a:gradFill>
              <a:gsLst>
                <a:gs pos="19000">
                  <a:schemeClr val="accent5">
                    <a:lumMod val="60000"/>
                    <a:lumOff val="40000"/>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Title 1">
            <a:extLst>
              <a:ext uri="{FF2B5EF4-FFF2-40B4-BE49-F238E27FC236}">
                <a16:creationId xmlns:a16="http://schemas.microsoft.com/office/drawing/2014/main" id="{FA645070-A6E2-E88D-E0A0-ED963B722219}"/>
              </a:ext>
            </a:extLst>
          </p:cNvPr>
          <p:cNvSpPr>
            <a:spLocks noGrp="1"/>
          </p:cNvSpPr>
          <p:nvPr>
            <p:ph type="title"/>
          </p:nvPr>
        </p:nvSpPr>
        <p:spPr>
          <a:xfrm>
            <a:off x="94909" y="-1051"/>
            <a:ext cx="4818888" cy="1481328"/>
          </a:xfrm>
        </p:spPr>
        <p:txBody>
          <a:bodyPr anchor="b">
            <a:normAutofit/>
          </a:bodyPr>
          <a:lstStyle/>
          <a:p>
            <a:r>
              <a:rPr lang="en-US" sz="5400" dirty="0"/>
              <a:t>Dataset</a:t>
            </a:r>
          </a:p>
        </p:txBody>
      </p:sp>
    </p:spTree>
    <p:extLst>
      <p:ext uri="{BB962C8B-B14F-4D97-AF65-F5344CB8AC3E}">
        <p14:creationId xmlns:p14="http://schemas.microsoft.com/office/powerpoint/2010/main" val="42068837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B86E63-0F2C-C1D1-08C2-E861DBB7431B}"/>
              </a:ext>
            </a:extLst>
          </p:cNvPr>
          <p:cNvSpPr>
            <a:spLocks noGrp="1"/>
          </p:cNvSpPr>
          <p:nvPr>
            <p:ph type="title"/>
          </p:nvPr>
        </p:nvSpPr>
        <p:spPr>
          <a:xfrm>
            <a:off x="838200" y="2930708"/>
            <a:ext cx="10515600" cy="1325563"/>
          </a:xfrm>
        </p:spPr>
        <p:txBody>
          <a:bodyPr/>
          <a:lstStyle/>
          <a:p>
            <a:r>
              <a:rPr lang="en-US" dirty="0"/>
              <a:t>Now, let's see ESPRESSO in action!</a:t>
            </a:r>
          </a:p>
        </p:txBody>
      </p:sp>
    </p:spTree>
    <p:extLst>
      <p:ext uri="{BB962C8B-B14F-4D97-AF65-F5344CB8AC3E}">
        <p14:creationId xmlns:p14="http://schemas.microsoft.com/office/powerpoint/2010/main" val="39635267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9D99FD-238E-3951-9335-857C0B837A22}"/>
              </a:ext>
            </a:extLst>
          </p:cNvPr>
          <p:cNvSpPr>
            <a:spLocks noGrp="1"/>
          </p:cNvSpPr>
          <p:nvPr>
            <p:ph type="title"/>
          </p:nvPr>
        </p:nvSpPr>
        <p:spPr>
          <a:xfrm>
            <a:off x="281152" y="365125"/>
            <a:ext cx="11913475" cy="1341328"/>
          </a:xfrm>
        </p:spPr>
        <p:txBody>
          <a:bodyPr/>
          <a:lstStyle/>
          <a:p>
            <a:r>
              <a:rPr lang="en-US" b="1" dirty="0"/>
              <a:t>Scenario A: </a:t>
            </a:r>
            <a:br>
              <a:rPr lang="en-US" b="1" dirty="0"/>
            </a:br>
            <a:r>
              <a:rPr lang="en-US" b="1" dirty="0"/>
              <a:t>Search with Varying Access Levels</a:t>
            </a:r>
            <a:endParaRPr lang="en-US" dirty="0"/>
          </a:p>
          <a:p>
            <a:endParaRPr lang="en-US" dirty="0"/>
          </a:p>
        </p:txBody>
      </p:sp>
      <p:sp>
        <p:nvSpPr>
          <p:cNvPr id="3" name="Content Placeholder 2">
            <a:extLst>
              <a:ext uri="{FF2B5EF4-FFF2-40B4-BE49-F238E27FC236}">
                <a16:creationId xmlns:a16="http://schemas.microsoft.com/office/drawing/2014/main" id="{79330693-4D5E-D9CC-0F4D-951CFEEF3AAA}"/>
              </a:ext>
            </a:extLst>
          </p:cNvPr>
          <p:cNvSpPr>
            <a:spLocks noGrp="1"/>
          </p:cNvSpPr>
          <p:nvPr>
            <p:ph idx="1"/>
          </p:nvPr>
        </p:nvSpPr>
        <p:spPr/>
        <p:txBody>
          <a:bodyPr vert="horz" lIns="91440" tIns="45720" rIns="91440" bIns="45720" rtlCol="0" anchor="t">
            <a:normAutofit/>
          </a:bodyPr>
          <a:lstStyle/>
          <a:p>
            <a:r>
              <a:rPr lang="en-US" dirty="0"/>
              <a:t>Search from a search party with Full access (100%).</a:t>
            </a:r>
          </a:p>
          <a:p>
            <a:r>
              <a:rPr lang="en-US" dirty="0"/>
              <a:t>Less data visibility scopes 50%, 25%, 10% and 5%.</a:t>
            </a:r>
          </a:p>
          <a:p>
            <a:r>
              <a:rPr lang="en-US" dirty="0"/>
              <a:t>Search with an unauthorized or No data access (0%).</a:t>
            </a:r>
          </a:p>
          <a:p>
            <a:endParaRPr lang="en-US" dirty="0"/>
          </a:p>
        </p:txBody>
      </p:sp>
    </p:spTree>
    <p:extLst>
      <p:ext uri="{BB962C8B-B14F-4D97-AF65-F5344CB8AC3E}">
        <p14:creationId xmlns:p14="http://schemas.microsoft.com/office/powerpoint/2010/main" val="147389328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TotalTime>
  <Words>472</Words>
  <Application>Microsoft Macintosh PowerPoint</Application>
  <PresentationFormat>Widescreen</PresentationFormat>
  <Paragraphs>47</Paragraphs>
  <Slides>9</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9</vt:i4>
      </vt:variant>
    </vt:vector>
  </HeadingPairs>
  <TitlesOfParts>
    <vt:vector size="18" baseType="lpstr">
      <vt:lpstr>Courier New,monospace</vt:lpstr>
      <vt:lpstr>Aptos</vt:lpstr>
      <vt:lpstr>Aptos Display</vt:lpstr>
      <vt:lpstr>Arial</vt:lpstr>
      <vt:lpstr>Calibri</vt:lpstr>
      <vt:lpstr>Courier New</vt:lpstr>
      <vt:lpstr>Roboto</vt:lpstr>
      <vt:lpstr>Symbol</vt:lpstr>
      <vt:lpstr>office theme</vt:lpstr>
      <vt:lpstr>ESPRESSO: Privacy-Preserving Keyword Search on Decentralized Data with Differential Visibility Constraints</vt:lpstr>
      <vt:lpstr>Introduction</vt:lpstr>
      <vt:lpstr>Motivating Scenario</vt:lpstr>
      <vt:lpstr>PowerPoint Presentation</vt:lpstr>
      <vt:lpstr>ESPRESSO Overview</vt:lpstr>
      <vt:lpstr>Demo Setup</vt:lpstr>
      <vt:lpstr>Dataset</vt:lpstr>
      <vt:lpstr>Now, let's see ESPRESSO in action!</vt:lpstr>
      <vt:lpstr>Scenario A:  Search with Varying Access Levels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ms.anony1@gmail.com</cp:lastModifiedBy>
  <cp:revision>353</cp:revision>
  <dcterms:created xsi:type="dcterms:W3CDTF">2025-03-24T10:30:04Z</dcterms:created>
  <dcterms:modified xsi:type="dcterms:W3CDTF">2025-04-30T22:29:34Z</dcterms:modified>
</cp:coreProperties>
</file>