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4"/>
  </p:sldMasterIdLst>
  <p:notesMasterIdLst>
    <p:notesMasterId r:id="rId7"/>
  </p:notesMasterIdLst>
  <p:sldIdLst>
    <p:sldId id="2147469082" r:id="rId5"/>
    <p:sldId id="3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0E55B886-B889-E845-9189-A430D356FE5E}">
          <p14:sldIdLst>
            <p14:sldId id="2147469082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F4D"/>
    <a:srgbClr val="E3E2E3"/>
    <a:srgbClr val="03001E"/>
    <a:srgbClr val="0D022D"/>
    <a:srgbClr val="7664BE"/>
    <a:srgbClr val="942DE3"/>
    <a:srgbClr val="FF0300"/>
    <a:srgbClr val="FFEB00"/>
    <a:srgbClr val="FFE615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27F97BB-C833-4FB7-BDE5-3F7075034690}" styleName="Stijl, thema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ijl, donker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2" autoAdjust="0"/>
    <p:restoredTop sz="93289" autoAdjust="0"/>
  </p:normalViewPr>
  <p:slideViewPr>
    <p:cSldViewPr snapToGrid="0">
      <p:cViewPr varScale="1">
        <p:scale>
          <a:sx n="109" d="100"/>
          <a:sy n="109" d="100"/>
        </p:scale>
        <p:origin x="5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1DCD8-1612-4D51-A729-A2E632CC3992}" type="datetimeFigureOut">
              <a:rPr lang="en-US" smtClean="0"/>
              <a:t>4/30/25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62B67-AC13-44E1-9F93-AF29A2CEF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20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source: </a:t>
            </a:r>
            <a:r>
              <a:rPr lang="en-GB" dirty="0" err="1"/>
              <a:t>imec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62B67-AC13-44E1-9F93-AF29A2CEF8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67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source: </a:t>
            </a:r>
            <a:r>
              <a:rPr lang="en-GB" dirty="0" err="1"/>
              <a:t>imec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62B67-AC13-44E1-9F93-AF29A2CEF8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82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984" y="872612"/>
            <a:ext cx="7712244" cy="2113623"/>
          </a:xfrm>
        </p:spPr>
        <p:txBody>
          <a:bodyPr wrap="none" anchor="b" anchorCtr="0">
            <a:normAutofit/>
          </a:bodyPr>
          <a:lstStyle>
            <a:lvl1pPr algn="l">
              <a:defRPr sz="6000" b="0" spc="-30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983" y="2986235"/>
            <a:ext cx="7712244" cy="916947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1C38BA-671E-49A6-A2C9-5D1376165DC8}"/>
              </a:ext>
            </a:extLst>
          </p:cNvPr>
          <p:cNvSpPr/>
          <p:nvPr userDrawn="1"/>
        </p:nvSpPr>
        <p:spPr>
          <a:xfrm>
            <a:off x="-1" y="5111015"/>
            <a:ext cx="12191999" cy="17469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57DB56-BDA1-4376-9488-7EC92FF203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60" y="5466565"/>
            <a:ext cx="2221575" cy="10247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86ADE7-3E14-4852-BF4E-CC9E04535A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20" y="5376395"/>
            <a:ext cx="3177642" cy="12051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CA972E-DB01-498D-AE62-AE5F752AE8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648" y="5581952"/>
            <a:ext cx="3031956" cy="7939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669142-EB7E-43D5-AE36-3C962CCD92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581" y="1785582"/>
            <a:ext cx="2286804" cy="164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10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92223"/>
            <a:ext cx="3932237" cy="704270"/>
          </a:xfrm>
        </p:spPr>
        <p:txBody>
          <a:bodyPr anchor="b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76364"/>
            <a:ext cx="6172200" cy="432086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213220"/>
            <a:ext cx="3652025" cy="348400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D5F77-B62E-459B-B3E9-5E3C3EEA84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4A660-6B9B-4667-9DBD-6354BB1359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9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1376364"/>
            <a:ext cx="10515600" cy="2990796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7"/>
            <a:ext cx="10514012" cy="51102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A762A-9080-4547-8E66-FAFFA6A3F4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70CEA-1613-4C96-8E71-AC60EBF5B5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57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390461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051086"/>
            <a:ext cx="2927350" cy="36464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390461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051086"/>
            <a:ext cx="2946794" cy="36464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390461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051086"/>
            <a:ext cx="2932113" cy="36464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5D0C99ED-16D4-4488-B9AD-EEB24009F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CB5912-5547-42D8-86C7-CF32902E1AA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C9E36B-262A-43E2-8E60-77FC9B96357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85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1561381"/>
            <a:ext cx="2940050" cy="221897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1561381"/>
            <a:ext cx="2930525" cy="221897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1561381"/>
            <a:ext cx="2932113" cy="221897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5CE7C1E-32B3-41BA-AEF5-320C8679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EDCC9F-0341-421E-ABB1-E6EFF96656F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D303F-7213-4813-A58A-AAE8679F32C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04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226634" y="2429566"/>
            <a:ext cx="9788695" cy="1641490"/>
          </a:xfrm>
          <a:effectLst/>
        </p:spPr>
        <p:txBody>
          <a:bodyPr wrap="none" anchor="b">
            <a:normAutofit/>
          </a:bodyPr>
          <a:lstStyle>
            <a:lvl1pPr algn="r">
              <a:defRPr sz="6000" b="0" cap="none" spc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226634" y="4075153"/>
            <a:ext cx="9788695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8FE49-A654-4A47-956B-8363F80B11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93DAC-6BBA-4D6C-B3A8-EB48D3C6B3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BAC363-5487-4FAD-AF20-A10BB04390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FC3C8C-BD6C-4FB1-A604-5BC33BAAA267}"/>
              </a:ext>
            </a:extLst>
          </p:cNvPr>
          <p:cNvSpPr/>
          <p:nvPr userDrawn="1"/>
        </p:nvSpPr>
        <p:spPr>
          <a:xfrm>
            <a:off x="0" y="-1"/>
            <a:ext cx="12192000" cy="1412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9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E33B7E-5C53-4132-88E4-EDDA33A1A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244DA-E5ED-47AD-A0CA-7CBD28A319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12CCA-7825-4FF1-AC5C-96E85D2D42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0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984" y="872612"/>
            <a:ext cx="8506562" cy="2113623"/>
          </a:xfrm>
        </p:spPr>
        <p:txBody>
          <a:bodyPr wrap="none" anchor="b" anchorCtr="0">
            <a:normAutofit/>
          </a:bodyPr>
          <a:lstStyle>
            <a:lvl1pPr algn="l">
              <a:defRPr sz="6000" b="0" spc="-30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983" y="2986235"/>
            <a:ext cx="8506562" cy="916947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1C38BA-671E-49A6-A2C9-5D1376165DC8}"/>
              </a:ext>
            </a:extLst>
          </p:cNvPr>
          <p:cNvSpPr/>
          <p:nvPr userDrawn="1"/>
        </p:nvSpPr>
        <p:spPr>
          <a:xfrm>
            <a:off x="-1" y="5111015"/>
            <a:ext cx="12191999" cy="17469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57DB56-BDA1-4376-9488-7EC92FF203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60" y="5466565"/>
            <a:ext cx="2221575" cy="10247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86ADE7-3E14-4852-BF4E-CC9E04535A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20" y="5376395"/>
            <a:ext cx="3177642" cy="12051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CA972E-DB01-498D-AE62-AE5F752AE8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648" y="5581952"/>
            <a:ext cx="3031956" cy="7939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669142-EB7E-43D5-AE36-3C962CCD92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000" y="3522845"/>
            <a:ext cx="1463238" cy="1051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E3F822-7BE8-44E3-BF58-1B762E73C367}"/>
              </a:ext>
            </a:extLst>
          </p:cNvPr>
          <p:cNvSpPr txBox="1"/>
          <p:nvPr userDrawn="1"/>
        </p:nvSpPr>
        <p:spPr>
          <a:xfrm>
            <a:off x="9954884" y="4670981"/>
            <a:ext cx="2113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none">
                <a:solidFill>
                  <a:schemeClr val="tx1"/>
                </a:solidFill>
                <a:effectLst/>
              </a:rPr>
              <a:t>https://solidlab.be</a:t>
            </a:r>
            <a:endParaRPr lang="en-US" sz="1600" u="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769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6098" y="1376363"/>
            <a:ext cx="5025216" cy="43211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938" y="1376363"/>
            <a:ext cx="5033960" cy="43211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9A0FA9C-7A3A-4050-8AB2-F058D517E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4AA6D6-3F8D-4D16-A00B-0B02FD308C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454F6C-829E-4DF7-89FE-B2B4435728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204" y="138787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1204" y="2211784"/>
            <a:ext cx="5035548" cy="348575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61044" y="138787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61043" y="2211784"/>
            <a:ext cx="5045901" cy="348575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DE334DF-83DE-419F-B932-DA34F870A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7201C5-727C-4850-8DF0-8BE1A86BB7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DCDDBE-C7F4-45C4-9778-F63D520439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3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2FAFD0D-3C65-4CB6-A6DD-EC7A89C07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27FAD5-605A-4AA7-9EBC-0BA90247F0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D1F662-1E18-426D-AD98-F4850FE080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8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4AAA54-EC96-4281-B431-1E93E23F66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E8F35D-52CA-44CA-AECC-9E28817D6E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76363"/>
            <a:ext cx="6172200" cy="432191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14270"/>
            <a:ext cx="3652025" cy="368428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7D6031D-D8A0-4CAC-80B0-4EE35CBCE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C11401-B4BF-4230-B38E-3B11296199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D2622-65A4-48F7-BB66-595D6A1EEE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72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6FD7D25-5689-40BE-AABA-D9FDC11576D6}"/>
              </a:ext>
            </a:extLst>
          </p:cNvPr>
          <p:cNvSpPr/>
          <p:nvPr userDrawn="1"/>
        </p:nvSpPr>
        <p:spPr>
          <a:xfrm>
            <a:off x="0" y="5809784"/>
            <a:ext cx="12192000" cy="1048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EC8503-3DE0-41BE-8A75-84DA32281EDE}"/>
              </a:ext>
            </a:extLst>
          </p:cNvPr>
          <p:cNvSpPr/>
          <p:nvPr userDrawn="1"/>
        </p:nvSpPr>
        <p:spPr>
          <a:xfrm>
            <a:off x="0" y="0"/>
            <a:ext cx="12192000" cy="1164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0038" y="170922"/>
            <a:ext cx="11052174" cy="981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037" y="1388853"/>
            <a:ext cx="11052175" cy="4304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8218" y="6232526"/>
            <a:ext cx="5015564" cy="365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51080" y="6197667"/>
            <a:ext cx="640882" cy="385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1E4906-8264-4DD1-AC4A-83B78615A85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5952518"/>
            <a:ext cx="1022135" cy="73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529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700" r:id="rId3"/>
    <p:sldLayoutId id="2147483694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92" r:id="rId12"/>
    <p:sldLayoutId id="2147483693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" userDrawn="1">
          <p15:clr>
            <a:srgbClr val="F26B43"/>
          </p15:clr>
        </p15:guide>
        <p15:guide id="2" pos="75" userDrawn="1">
          <p15:clr>
            <a:srgbClr val="F26B43"/>
          </p15:clr>
        </p15:guide>
        <p15:guide id="3" orient="horz" pos="4247" userDrawn="1">
          <p15:clr>
            <a:srgbClr val="F26B43"/>
          </p15:clr>
        </p15:guide>
        <p15:guide id="5" pos="7151" userDrawn="1">
          <p15:clr>
            <a:srgbClr val="F26B43"/>
          </p15:clr>
        </p15:guide>
        <p15:guide id="6" pos="189" userDrawn="1">
          <p15:clr>
            <a:srgbClr val="F26B43"/>
          </p15:clr>
        </p15:guide>
        <p15:guide id="7" orient="horz" pos="96" userDrawn="1">
          <p15:clr>
            <a:srgbClr val="F26B43"/>
          </p15:clr>
        </p15:guide>
        <p15:guide id="8" orient="horz" pos="731" userDrawn="1">
          <p15:clr>
            <a:srgbClr val="F26B43"/>
          </p15:clr>
        </p15:guide>
        <p15:guide id="9" orient="horz" pos="867" userDrawn="1">
          <p15:clr>
            <a:srgbClr val="F26B43"/>
          </p15:clr>
        </p15:guide>
        <p15:guide id="10" orient="horz" pos="3589" userDrawn="1">
          <p15:clr>
            <a:srgbClr val="F26B43"/>
          </p15:clr>
        </p15:guide>
        <p15:guide id="11" orient="horz" pos="3657" userDrawn="1">
          <p15:clr>
            <a:srgbClr val="F26B43"/>
          </p15:clr>
        </p15:guide>
        <p15:guide id="12" pos="749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52D0D5-0E89-BB4B-3DB1-AD9A54C5F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821" y="287838"/>
            <a:ext cx="9788695" cy="1027779"/>
          </a:xfrm>
        </p:spPr>
        <p:txBody>
          <a:bodyPr/>
          <a:lstStyle/>
          <a:p>
            <a:pPr algn="l"/>
            <a:r>
              <a:rPr lang="nl-BE" dirty="0" err="1"/>
              <a:t>Why</a:t>
            </a:r>
            <a:r>
              <a:rPr lang="nl-BE" dirty="0"/>
              <a:t> </a:t>
            </a:r>
            <a:r>
              <a:rPr lang="nl-BE" dirty="0" err="1"/>
              <a:t>SolidLab</a:t>
            </a:r>
            <a:r>
              <a:rPr lang="nl-BE" dirty="0"/>
              <a:t> </a:t>
            </a:r>
            <a:r>
              <a:rPr lang="nl-BE" dirty="0" err="1"/>
              <a:t>Flanders</a:t>
            </a:r>
            <a:r>
              <a:rPr lang="nl-BE" dirty="0"/>
              <a:t>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3BBC047-B0FC-41F5-10FB-4A624512C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821" y="1435658"/>
            <a:ext cx="11196114" cy="3966766"/>
          </a:xfrm>
        </p:spPr>
        <p:txBody>
          <a:bodyPr anchor="t">
            <a:normAutofit/>
          </a:bodyPr>
          <a:lstStyle/>
          <a:p>
            <a:pPr marL="457200" indent="-457200" algn="l">
              <a:buFont typeface="Wingdings" pitchFamily="2" charset="2"/>
              <a:buChar char="§"/>
            </a:pPr>
            <a:r>
              <a:rPr lang="nl-BE" sz="2400" dirty="0" err="1"/>
              <a:t>Interoperable</a:t>
            </a:r>
            <a:r>
              <a:rPr lang="nl-BE" sz="2400" dirty="0"/>
              <a:t> data </a:t>
            </a:r>
            <a:r>
              <a:rPr lang="nl-BE" sz="2400" dirty="0" err="1"/>
              <a:t>sharing</a:t>
            </a:r>
            <a:r>
              <a:rPr lang="nl-BE" sz="2400" dirty="0"/>
              <a:t> </a:t>
            </a:r>
            <a:r>
              <a:rPr lang="nl-BE" sz="2400" dirty="0" err="1"/>
              <a:t>ecosystems</a:t>
            </a:r>
            <a:endParaRPr lang="nl-BE" sz="2400" dirty="0"/>
          </a:p>
          <a:p>
            <a:pPr algn="l"/>
            <a:endParaRPr lang="nl-BE" sz="2800" b="1" dirty="0"/>
          </a:p>
          <a:p>
            <a:pPr marL="457200" indent="-457200" algn="l">
              <a:buFont typeface="Wingdings" pitchFamily="2" charset="2"/>
              <a:buChar char="§"/>
            </a:pPr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92F9370-645D-EED4-D094-568C270411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BAC363-5487-4FAD-AF20-A10BB04390E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074CB8-431B-D01D-61FC-37292817B662}"/>
              </a:ext>
            </a:extLst>
          </p:cNvPr>
          <p:cNvSpPr/>
          <p:nvPr/>
        </p:nvSpPr>
        <p:spPr>
          <a:xfrm>
            <a:off x="1" y="-9959"/>
            <a:ext cx="12192000" cy="6858000"/>
          </a:xfrm>
          <a:prstGeom prst="rect">
            <a:avLst/>
          </a:prstGeom>
          <a:solidFill>
            <a:srgbClr val="292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person and person with a computer and a safe&#10;&#10;Description automatically generated">
            <a:extLst>
              <a:ext uri="{FF2B5EF4-FFF2-40B4-BE49-F238E27FC236}">
                <a16:creationId xmlns:a16="http://schemas.microsoft.com/office/drawing/2014/main" id="{4CF55554-8B54-C35B-1D2B-AD3ECB0B4E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"/>
          <a:stretch/>
        </p:blipFill>
        <p:spPr>
          <a:xfrm>
            <a:off x="0" y="-31390"/>
            <a:ext cx="7543800" cy="6891988"/>
          </a:xfrm>
          <a:prstGeom prst="rect">
            <a:avLst/>
          </a:prstGeom>
        </p:spPr>
      </p:pic>
      <p:pic>
        <p:nvPicPr>
          <p:cNvPr id="4" name="Picture 3" descr="Two men standing next to a train&#10;&#10;Description automatically generated">
            <a:extLst>
              <a:ext uri="{FF2B5EF4-FFF2-40B4-BE49-F238E27FC236}">
                <a16:creationId xmlns:a16="http://schemas.microsoft.com/office/drawing/2014/main" id="{CEDAB250-D074-46AB-0F4C-F706C78C10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664" y="0"/>
            <a:ext cx="5065336" cy="7593782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00B77E8-315B-E852-2ED4-BB7076B57D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449" y="331410"/>
            <a:ext cx="1685564" cy="424932"/>
          </a:xfrm>
          <a:prstGeom prst="rect">
            <a:avLst/>
          </a:prstGeom>
        </p:spPr>
      </p:pic>
      <p:pic>
        <p:nvPicPr>
          <p:cNvPr id="11" name="Picture 10" descr="A purple hexagon with white text&#10;&#10;Description automatically generated">
            <a:extLst>
              <a:ext uri="{FF2B5EF4-FFF2-40B4-BE49-F238E27FC236}">
                <a16:creationId xmlns:a16="http://schemas.microsoft.com/office/drawing/2014/main" id="{A73E0E51-7863-55D2-5356-E64844140A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133" y="568878"/>
            <a:ext cx="1408817" cy="8067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B65EA62-A14C-21AB-1A05-0463113FFBE7}"/>
              </a:ext>
            </a:extLst>
          </p:cNvPr>
          <p:cNvSpPr txBox="1"/>
          <p:nvPr/>
        </p:nvSpPr>
        <p:spPr>
          <a:xfrm>
            <a:off x="7543799" y="1375637"/>
            <a:ext cx="199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SolidLab Flanders</a:t>
            </a:r>
            <a:endParaRPr lang="en-BE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5D8687-63DB-A082-3791-F99DB7151608}"/>
              </a:ext>
            </a:extLst>
          </p:cNvPr>
          <p:cNvSpPr txBox="1"/>
          <p:nvPr/>
        </p:nvSpPr>
        <p:spPr>
          <a:xfrm>
            <a:off x="10075607" y="847881"/>
            <a:ext cx="1995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Flemish data utility company</a:t>
            </a:r>
            <a:endParaRPr lang="en-BE" b="1" dirty="0"/>
          </a:p>
        </p:txBody>
      </p:sp>
    </p:spTree>
    <p:extLst>
      <p:ext uri="{BB962C8B-B14F-4D97-AF65-F5344CB8AC3E}">
        <p14:creationId xmlns:p14="http://schemas.microsoft.com/office/powerpoint/2010/main" val="350093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52D0D5-0E89-BB4B-3DB1-AD9A54C5F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821" y="287838"/>
            <a:ext cx="9788695" cy="1027779"/>
          </a:xfrm>
        </p:spPr>
        <p:txBody>
          <a:bodyPr/>
          <a:lstStyle/>
          <a:p>
            <a:pPr algn="l"/>
            <a:r>
              <a:rPr lang="nl-BE" dirty="0" err="1"/>
              <a:t>Why</a:t>
            </a:r>
            <a:r>
              <a:rPr lang="nl-BE" dirty="0"/>
              <a:t> </a:t>
            </a:r>
            <a:r>
              <a:rPr lang="nl-BE" dirty="0" err="1"/>
              <a:t>SolidLab</a:t>
            </a:r>
            <a:r>
              <a:rPr lang="nl-BE" dirty="0"/>
              <a:t> </a:t>
            </a:r>
            <a:r>
              <a:rPr lang="nl-BE" dirty="0" err="1"/>
              <a:t>Flanders</a:t>
            </a:r>
            <a:r>
              <a:rPr lang="nl-BE" dirty="0"/>
              <a:t>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3BBC047-B0FC-41F5-10FB-4A624512C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821" y="1435658"/>
            <a:ext cx="11196114" cy="3966766"/>
          </a:xfrm>
        </p:spPr>
        <p:txBody>
          <a:bodyPr anchor="t">
            <a:normAutofit/>
          </a:bodyPr>
          <a:lstStyle/>
          <a:p>
            <a:pPr marL="457200" indent="-457200" algn="l">
              <a:buFont typeface="Wingdings" pitchFamily="2" charset="2"/>
              <a:buChar char="§"/>
            </a:pPr>
            <a:r>
              <a:rPr lang="nl-BE" sz="2400" dirty="0" err="1"/>
              <a:t>Interoperable</a:t>
            </a:r>
            <a:r>
              <a:rPr lang="nl-BE" sz="2400" dirty="0"/>
              <a:t> data </a:t>
            </a:r>
            <a:r>
              <a:rPr lang="nl-BE" sz="2400" dirty="0" err="1"/>
              <a:t>sharing</a:t>
            </a:r>
            <a:r>
              <a:rPr lang="nl-BE" sz="2400" dirty="0"/>
              <a:t> </a:t>
            </a:r>
            <a:r>
              <a:rPr lang="nl-BE" sz="2400" dirty="0" err="1"/>
              <a:t>ecosystems</a:t>
            </a:r>
            <a:endParaRPr lang="nl-BE" sz="2400" dirty="0"/>
          </a:p>
          <a:p>
            <a:pPr algn="l"/>
            <a:endParaRPr lang="nl-BE" sz="2800" b="1" dirty="0"/>
          </a:p>
          <a:p>
            <a:pPr marL="457200" indent="-457200" algn="l">
              <a:buFont typeface="Wingdings" pitchFamily="2" charset="2"/>
              <a:buChar char="§"/>
            </a:pPr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92F9370-645D-EED4-D094-568C270411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BAC363-5487-4FAD-AF20-A10BB04390E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074CB8-431B-D01D-61FC-37292817B662}"/>
              </a:ext>
            </a:extLst>
          </p:cNvPr>
          <p:cNvSpPr/>
          <p:nvPr/>
        </p:nvSpPr>
        <p:spPr>
          <a:xfrm>
            <a:off x="1" y="-9959"/>
            <a:ext cx="12192000" cy="6858000"/>
          </a:xfrm>
          <a:prstGeom prst="rect">
            <a:avLst/>
          </a:prstGeom>
          <a:solidFill>
            <a:srgbClr val="292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303E556-8BF9-E7C1-51CF-D338ECBBB09B}"/>
              </a:ext>
            </a:extLst>
          </p:cNvPr>
          <p:cNvSpPr txBox="1">
            <a:spLocks/>
          </p:cNvSpPr>
          <p:nvPr/>
        </p:nvSpPr>
        <p:spPr>
          <a:xfrm>
            <a:off x="669851" y="2751275"/>
            <a:ext cx="6124355" cy="1027779"/>
          </a:xfrm>
          <a:prstGeom prst="rect">
            <a:avLst/>
          </a:prstGeom>
          <a:effectLst/>
        </p:spPr>
        <p:txBody>
          <a:bodyPr vert="horz" wrap="none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 cap="none" spc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sz="3200" dirty="0">
                <a:solidFill>
                  <a:schemeClr val="tx2"/>
                </a:solidFill>
              </a:rPr>
              <a:t>“We are </a:t>
            </a:r>
            <a:r>
              <a:rPr lang="nl-BE" sz="3200" dirty="0" err="1">
                <a:solidFill>
                  <a:schemeClr val="tx2"/>
                </a:solidFill>
              </a:rPr>
              <a:t>experiencing</a:t>
            </a:r>
            <a:r>
              <a:rPr lang="nl-BE" sz="3200" dirty="0">
                <a:solidFill>
                  <a:schemeClr val="tx2"/>
                </a:solidFill>
              </a:rPr>
              <a:t> a </a:t>
            </a:r>
            <a:r>
              <a:rPr lang="nl-BE" sz="3200" b="1" dirty="0">
                <a:solidFill>
                  <a:schemeClr val="tx2"/>
                </a:solidFill>
              </a:rPr>
              <a:t>data paradox</a:t>
            </a:r>
            <a:r>
              <a:rPr lang="nl-BE" sz="3200" dirty="0">
                <a:solidFill>
                  <a:schemeClr val="tx2"/>
                </a:solidFill>
              </a:rPr>
              <a:t>.”</a:t>
            </a:r>
          </a:p>
          <a:p>
            <a:pPr algn="ctr"/>
            <a:r>
              <a:rPr lang="nl-BE" sz="1600" dirty="0">
                <a:solidFill>
                  <a:schemeClr val="tx2"/>
                </a:solidFill>
              </a:rPr>
              <a:t>Prof. Media, Technology &amp; </a:t>
            </a:r>
            <a:r>
              <a:rPr lang="nl-BE" sz="1600" dirty="0" err="1">
                <a:solidFill>
                  <a:schemeClr val="tx2"/>
                </a:solidFill>
              </a:rPr>
              <a:t>Innovation</a:t>
            </a:r>
            <a:r>
              <a:rPr lang="nl-BE" sz="1600" dirty="0">
                <a:solidFill>
                  <a:schemeClr val="tx2"/>
                </a:solidFill>
              </a:rPr>
              <a:t> Lieven </a:t>
            </a:r>
            <a:r>
              <a:rPr lang="nl-BE" sz="1600" dirty="0" err="1">
                <a:solidFill>
                  <a:schemeClr val="tx2"/>
                </a:solidFill>
              </a:rPr>
              <a:t>Demarez</a:t>
            </a:r>
            <a:endParaRPr lang="nl-BE" sz="1600" dirty="0">
              <a:solidFill>
                <a:schemeClr val="tx2"/>
              </a:solidFill>
            </a:endParaRPr>
          </a:p>
        </p:txBody>
      </p:sp>
      <p:pic>
        <p:nvPicPr>
          <p:cNvPr id="8" name="Picture 7" descr="A picture containing building, person, outdoor, person&#10;&#10;Description automatically generated">
            <a:extLst>
              <a:ext uri="{FF2B5EF4-FFF2-40B4-BE49-F238E27FC236}">
                <a16:creationId xmlns:a16="http://schemas.microsoft.com/office/drawing/2014/main" id="{05A0360E-5111-6D7A-29F1-D3E5F75B4E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0" b="3601"/>
          <a:stretch/>
        </p:blipFill>
        <p:spPr>
          <a:xfrm>
            <a:off x="7515533" y="-9959"/>
            <a:ext cx="4676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79824"/>
      </p:ext>
    </p:extLst>
  </p:cSld>
  <p:clrMapOvr>
    <a:masterClrMapping/>
  </p:clrMapOvr>
</p:sld>
</file>

<file path=ppt/theme/theme1.xml><?xml version="1.0" encoding="utf-8"?>
<a:theme xmlns:a="http://schemas.openxmlformats.org/drawingml/2006/main" name="Diepte">
  <a:themeElements>
    <a:clrScheme name="SolidLab">
      <a:dk1>
        <a:srgbClr val="292F4D"/>
      </a:dk1>
      <a:lt1>
        <a:srgbClr val="F7F7F7"/>
      </a:lt1>
      <a:dk2>
        <a:srgbClr val="7C4DFF"/>
      </a:dk2>
      <a:lt2>
        <a:srgbClr val="FFFFFF"/>
      </a:lt2>
      <a:accent1>
        <a:srgbClr val="DAD3F5"/>
      </a:accent1>
      <a:accent2>
        <a:srgbClr val="99CBE7"/>
      </a:accent2>
      <a:accent3>
        <a:srgbClr val="5984D9"/>
      </a:accent3>
      <a:accent4>
        <a:srgbClr val="435CB7"/>
      </a:accent4>
      <a:accent5>
        <a:srgbClr val="6A4C9A"/>
      </a:accent5>
      <a:accent6>
        <a:srgbClr val="7A3C80"/>
      </a:accent6>
      <a:hlink>
        <a:srgbClr val="DAD3F5"/>
      </a:hlink>
      <a:folHlink>
        <a:srgbClr val="99CBE7"/>
      </a:folHlink>
    </a:clrScheme>
    <a:fontScheme name="SolidLab">
      <a:majorFont>
        <a:latin typeface="Bimini"/>
        <a:ea typeface=""/>
        <a:cs typeface=""/>
      </a:majorFont>
      <a:minorFont>
        <a:latin typeface="Corbe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LIDLab_template.potx" id="{9BE55ECF-8303-4524-9BA5-378FFD7C8B34}" vid="{D6CFDEB9-E985-4D91-BC5E-46C3703CAD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e79db3-88b2-4807-8daf-2247e16a54cf">
      <Terms xmlns="http://schemas.microsoft.com/office/infopath/2007/PartnerControls"/>
    </lcf76f155ced4ddcb4097134ff3c332f>
    <TaxCatchAll xmlns="99fb9562-cde5-455e-8692-4fa50e16ca6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128B7FBE9F3A44BC2F3305B391494A" ma:contentTypeVersion="15" ma:contentTypeDescription="Een nieuw document maken." ma:contentTypeScope="" ma:versionID="22997a2b2d9fc5a36510723636434aa9">
  <xsd:schema xmlns:xsd="http://www.w3.org/2001/XMLSchema" xmlns:xs="http://www.w3.org/2001/XMLSchema" xmlns:p="http://schemas.microsoft.com/office/2006/metadata/properties" xmlns:ns2="b1e79db3-88b2-4807-8daf-2247e16a54cf" xmlns:ns3="99fb9562-cde5-455e-8692-4fa50e16ca6e" targetNamespace="http://schemas.microsoft.com/office/2006/metadata/properties" ma:root="true" ma:fieldsID="aabd354586a16c8da91374734ed13777" ns2:_="" ns3:_="">
    <xsd:import namespace="b1e79db3-88b2-4807-8daf-2247e16a54cf"/>
    <xsd:import namespace="99fb9562-cde5-455e-8692-4fa50e16ca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79db3-88b2-4807-8daf-2247e16a5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3b9bb814-139f-4039-9463-697760f06a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fb9562-cde5-455e-8692-4fa50e16ca6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b17b551-c7f7-4232-ac97-9e615203bcf2}" ma:internalName="TaxCatchAll" ma:showField="CatchAllData" ma:web="99fb9562-cde5-455e-8692-4fa50e16ca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FB428B-E21F-4416-9206-7DA0EC801D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C5B349-6CD2-434B-9548-C6E2BBCCEB06}">
  <ds:schemaRefs>
    <ds:schemaRef ds:uri="http://schemas.microsoft.com/office/infopath/2007/PartnerControls"/>
    <ds:schemaRef ds:uri="http://schemas.microsoft.com/office/2006/metadata/properties"/>
    <ds:schemaRef ds:uri="99fb9562-cde5-455e-8692-4fa50e16ca6e"/>
    <ds:schemaRef ds:uri="http://www.w3.org/XML/1998/namespace"/>
    <ds:schemaRef ds:uri="http://schemas.microsoft.com/office/2006/documentManagement/types"/>
    <ds:schemaRef ds:uri="http://purl.org/dc/elements/1.1/"/>
    <ds:schemaRef ds:uri="b1e79db3-88b2-4807-8daf-2247e16a54cf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B87BC12-C2A9-4F13-BDCF-88B630D688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e79db3-88b2-4807-8daf-2247e16a54cf"/>
    <ds:schemaRef ds:uri="99fb9562-cde5-455e-8692-4fa50e16ca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Diepte</Template>
  <TotalTime>0</TotalTime>
  <Words>51</Words>
  <Application>Microsoft Macintosh PowerPoint</Application>
  <PresentationFormat>Widescreen</PresentationFormat>
  <Paragraphs>14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Bimini</vt:lpstr>
      <vt:lpstr>Arial</vt:lpstr>
      <vt:lpstr>Calibri</vt:lpstr>
      <vt:lpstr>Corbel</vt:lpstr>
      <vt:lpstr>Wingdings</vt:lpstr>
      <vt:lpstr>Diepte</vt:lpstr>
      <vt:lpstr>Why SolidLab Flanders?</vt:lpstr>
      <vt:lpstr>Why SolidLab Flanders?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Mathias Maes (UGent-imec)</dc:creator>
  <cp:lastModifiedBy>ms.anony1@gmail.com</cp:lastModifiedBy>
  <cp:revision>152</cp:revision>
  <dcterms:created xsi:type="dcterms:W3CDTF">2022-06-15T08:35:11Z</dcterms:created>
  <dcterms:modified xsi:type="dcterms:W3CDTF">2025-04-30T17:07:26Z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0x01010027128B7FBE9F3A44BC2F3305B391494A</vt:lpwstr>
  </property>
  <property fmtid="{D5CDD505-2E9C-101B-9397-08002B2CF9AE}" pid="3" name="MediaServiceImageTags">
    <vt:lpwstr/>
  </property>
</Properties>
</file>