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4"/>
  </p:sldMasterIdLst>
  <p:notesMasterIdLst>
    <p:notesMasterId r:id="rId10"/>
  </p:notesMasterIdLst>
  <p:sldIdLst>
    <p:sldId id="2147469122" r:id="rId5"/>
    <p:sldId id="2147469123" r:id="rId6"/>
    <p:sldId id="2147469124" r:id="rId7"/>
    <p:sldId id="2147469125" r:id="rId8"/>
    <p:sldId id="30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0E55B886-B889-E845-9189-A430D356FE5E}">
          <p14:sldIdLst>
            <p14:sldId id="2147469122"/>
            <p14:sldId id="2147469123"/>
            <p14:sldId id="2147469124"/>
            <p14:sldId id="2147469125"/>
            <p14:sldId id="30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F4D"/>
    <a:srgbClr val="E3E2E3"/>
    <a:srgbClr val="03001E"/>
    <a:srgbClr val="0D022D"/>
    <a:srgbClr val="7664BE"/>
    <a:srgbClr val="942DE3"/>
    <a:srgbClr val="FF0300"/>
    <a:srgbClr val="FFEB00"/>
    <a:srgbClr val="FFE615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Stijl, licht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Stijl, licht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27F97BB-C833-4FB7-BDE5-3F7075034690}" styleName="Stijl, thema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Stijl, donker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ijl, donker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ijl, donker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92" autoAdjust="0"/>
    <p:restoredTop sz="93289" autoAdjust="0"/>
  </p:normalViewPr>
  <p:slideViewPr>
    <p:cSldViewPr snapToGrid="0">
      <p:cViewPr varScale="1">
        <p:scale>
          <a:sx n="109" d="100"/>
          <a:sy n="109" d="100"/>
        </p:scale>
        <p:origin x="5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1DCD8-1612-4D51-A729-A2E632CC3992}" type="datetimeFigureOut">
              <a:rPr lang="en-US" smtClean="0"/>
              <a:t>4/30/25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62B67-AC13-44E1-9F93-AF29A2CEF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20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62B67-AC13-44E1-9F93-AF29A2CEF8F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628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bg>
      <p:bgPr>
        <a:blipFill dpi="0" rotWithShape="1">
          <a:blip r:embed="rId2">
            <a:lum/>
          </a:blip>
          <a:srcRect/>
          <a:stretch>
            <a:fillRect l="-35000" r="-3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984" y="872612"/>
            <a:ext cx="7712244" cy="2113623"/>
          </a:xfrm>
        </p:spPr>
        <p:txBody>
          <a:bodyPr wrap="none" anchor="b" anchorCtr="0">
            <a:normAutofit/>
          </a:bodyPr>
          <a:lstStyle>
            <a:lvl1pPr algn="l">
              <a:defRPr sz="6000" b="0" spc="-300">
                <a:solidFill>
                  <a:schemeClr val="tx1"/>
                </a:soli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3983" y="2986235"/>
            <a:ext cx="7712244" cy="916947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1C38BA-671E-49A6-A2C9-5D1376165DC8}"/>
              </a:ext>
            </a:extLst>
          </p:cNvPr>
          <p:cNvSpPr/>
          <p:nvPr userDrawn="1"/>
        </p:nvSpPr>
        <p:spPr>
          <a:xfrm>
            <a:off x="-1" y="5111015"/>
            <a:ext cx="12191999" cy="174698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F57DB56-BDA1-4376-9488-7EC92FF203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60" y="5466565"/>
            <a:ext cx="2221575" cy="102476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486ADE7-3E14-4852-BF4E-CC9E04535A6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720" y="5376395"/>
            <a:ext cx="3177642" cy="120510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3CA972E-DB01-498D-AE62-AE5F752AE83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6648" y="5581952"/>
            <a:ext cx="3031956" cy="79399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4669142-EB7E-43D5-AE36-3C962CCD92E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581" y="1785582"/>
            <a:ext cx="2286804" cy="164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810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392223"/>
            <a:ext cx="3932237" cy="704270"/>
          </a:xfrm>
        </p:spPr>
        <p:txBody>
          <a:bodyPr anchor="b">
            <a:no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76364"/>
            <a:ext cx="6172200" cy="432086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213220"/>
            <a:ext cx="3652025" cy="3484004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D5F77-B62E-459B-B3E9-5E3C3EEA84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4A660-6B9B-4667-9DBD-6354BB1359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9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1376364"/>
            <a:ext cx="10515600" cy="2990796"/>
          </a:xfrm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7"/>
            <a:ext cx="10514012" cy="51102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A762A-9080-4547-8E66-FAFFA6A3F4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70CEA-1613-4C96-8E71-AC60EBF5B5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57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390461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051086"/>
            <a:ext cx="2927350" cy="36464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390461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051086"/>
            <a:ext cx="2946794" cy="36464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390461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051086"/>
            <a:ext cx="2932113" cy="36464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5D0C99ED-16D4-4488-B9AD-EEB24009F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CB5912-5547-42D8-86C7-CF32902E1AA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C9E36B-262A-43E2-8E60-77FC9B963571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85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1561381"/>
            <a:ext cx="2940050" cy="221897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1561381"/>
            <a:ext cx="2930525" cy="221897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1561381"/>
            <a:ext cx="2932113" cy="221897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15CE7C1E-32B3-41BA-AEF5-320C86795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EDCC9F-0341-421E-ABB1-E6EFF96656F1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7D303F-7213-4813-A58A-AAE8679F32C1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0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226634" y="2429566"/>
            <a:ext cx="9788695" cy="1641490"/>
          </a:xfrm>
          <a:effectLst/>
        </p:spPr>
        <p:txBody>
          <a:bodyPr wrap="none" anchor="b">
            <a:normAutofit/>
          </a:bodyPr>
          <a:lstStyle>
            <a:lvl1pPr algn="r">
              <a:defRPr sz="6000" b="0" cap="none" spc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226634" y="4075153"/>
            <a:ext cx="9788695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8FE49-A654-4A47-956B-8363F80B11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93DAC-6BBA-4D6C-B3A8-EB48D3C6B3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BAC363-5487-4FAD-AF20-A10BB04390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FC3C8C-BD6C-4FB1-A604-5BC33BAAA267}"/>
              </a:ext>
            </a:extLst>
          </p:cNvPr>
          <p:cNvSpPr/>
          <p:nvPr userDrawn="1"/>
        </p:nvSpPr>
        <p:spPr>
          <a:xfrm>
            <a:off x="0" y="-1"/>
            <a:ext cx="12192000" cy="14128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198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E33B7E-5C53-4132-88E4-EDDA33A1A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8244DA-E5ED-47AD-A0CA-7CBD28A319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E12CCA-7825-4FF1-AC5C-96E85D2D42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02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blipFill dpi="0" rotWithShape="1">
          <a:blip r:embed="rId2">
            <a:lum/>
          </a:blip>
          <a:srcRect/>
          <a:stretch>
            <a:fillRect l="-35000" r="-3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984" y="872612"/>
            <a:ext cx="8506562" cy="2113623"/>
          </a:xfrm>
        </p:spPr>
        <p:txBody>
          <a:bodyPr wrap="none" anchor="b" anchorCtr="0">
            <a:normAutofit/>
          </a:bodyPr>
          <a:lstStyle>
            <a:lvl1pPr algn="l">
              <a:defRPr sz="6000" b="0" spc="-300">
                <a:solidFill>
                  <a:schemeClr val="tx1"/>
                </a:soli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3983" y="2986235"/>
            <a:ext cx="8506562" cy="916947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1C38BA-671E-49A6-A2C9-5D1376165DC8}"/>
              </a:ext>
            </a:extLst>
          </p:cNvPr>
          <p:cNvSpPr/>
          <p:nvPr userDrawn="1"/>
        </p:nvSpPr>
        <p:spPr>
          <a:xfrm>
            <a:off x="-1" y="5111015"/>
            <a:ext cx="12191999" cy="174698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F57DB56-BDA1-4376-9488-7EC92FF203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60" y="5466565"/>
            <a:ext cx="2221575" cy="102476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486ADE7-3E14-4852-BF4E-CC9E04535A6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720" y="5376395"/>
            <a:ext cx="3177642" cy="120510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3CA972E-DB01-498D-AE62-AE5F752AE83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6648" y="5581952"/>
            <a:ext cx="3031956" cy="79399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4669142-EB7E-43D5-AE36-3C962CCD92E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000" y="3522845"/>
            <a:ext cx="1463238" cy="10515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8E3F822-7BE8-44E3-BF58-1B762E73C367}"/>
              </a:ext>
            </a:extLst>
          </p:cNvPr>
          <p:cNvSpPr txBox="1"/>
          <p:nvPr userDrawn="1"/>
        </p:nvSpPr>
        <p:spPr>
          <a:xfrm>
            <a:off x="9954884" y="4670981"/>
            <a:ext cx="21134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none">
                <a:solidFill>
                  <a:schemeClr val="tx1"/>
                </a:solidFill>
                <a:effectLst/>
              </a:rPr>
              <a:t>https://solidlab.be</a:t>
            </a:r>
            <a:endParaRPr lang="en-US" sz="1600" u="non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769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6098" y="1376363"/>
            <a:ext cx="5025216" cy="432117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55938" y="1376363"/>
            <a:ext cx="5033960" cy="432117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09A0FA9C-7A3A-4050-8AB2-F058D517E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24AA6D6-3F8D-4D16-A00B-0B02FD308C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454F6C-829E-4DF7-89FE-B2B4435728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8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204" y="138787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1204" y="2211784"/>
            <a:ext cx="5035548" cy="348575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61044" y="138787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61043" y="2211784"/>
            <a:ext cx="5045901" cy="348575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DE334DF-83DE-419F-B932-DA34F870A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27201C5-727C-4850-8DF0-8BE1A86BB7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DCDDBE-C7F4-45C4-9778-F63D520439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830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2FAFD0D-3C65-4CB6-A6DD-EC7A89C07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127FAD5-605A-4AA7-9EBC-0BA90247F0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D1F662-1E18-426D-AD98-F4850FE080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8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4AAA54-EC96-4281-B431-1E93E23F66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E8F35D-52CA-44CA-AECC-9E28817D6E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76363"/>
            <a:ext cx="6172200" cy="432191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14270"/>
            <a:ext cx="3652025" cy="3684283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17D6031D-D8A0-4CAC-80B0-4EE35CBCE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8C11401-B4BF-4230-B38E-3B11296199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3D2622-65A4-48F7-BB66-595D6A1EEE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72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6FD7D25-5689-40BE-AABA-D9FDC11576D6}"/>
              </a:ext>
            </a:extLst>
          </p:cNvPr>
          <p:cNvSpPr/>
          <p:nvPr userDrawn="1"/>
        </p:nvSpPr>
        <p:spPr>
          <a:xfrm>
            <a:off x="0" y="5809784"/>
            <a:ext cx="12192000" cy="10482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9EC8503-3DE0-41BE-8A75-84DA32281EDE}"/>
              </a:ext>
            </a:extLst>
          </p:cNvPr>
          <p:cNvSpPr/>
          <p:nvPr userDrawn="1"/>
        </p:nvSpPr>
        <p:spPr>
          <a:xfrm>
            <a:off x="0" y="0"/>
            <a:ext cx="12192000" cy="11645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0038" y="170922"/>
            <a:ext cx="11052174" cy="9810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0037" y="1388853"/>
            <a:ext cx="11052175" cy="4304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8218" y="6232526"/>
            <a:ext cx="5015564" cy="365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51080" y="6197667"/>
            <a:ext cx="640882" cy="385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DF263A7-6F07-4702-BDA8-A38984C6EF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21E4906-8264-4DD1-AC4A-83B78615A85B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38" y="5952518"/>
            <a:ext cx="1022135" cy="73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7529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1" r:id="rId2"/>
    <p:sldLayoutId id="2147483700" r:id="rId3"/>
    <p:sldLayoutId id="2147483694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92" r:id="rId12"/>
    <p:sldLayoutId id="2147483693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3" userDrawn="1">
          <p15:clr>
            <a:srgbClr val="F26B43"/>
          </p15:clr>
        </p15:guide>
        <p15:guide id="2" pos="75" userDrawn="1">
          <p15:clr>
            <a:srgbClr val="F26B43"/>
          </p15:clr>
        </p15:guide>
        <p15:guide id="3" orient="horz" pos="4247" userDrawn="1">
          <p15:clr>
            <a:srgbClr val="F26B43"/>
          </p15:clr>
        </p15:guide>
        <p15:guide id="5" pos="7151" userDrawn="1">
          <p15:clr>
            <a:srgbClr val="F26B43"/>
          </p15:clr>
        </p15:guide>
        <p15:guide id="6" pos="189" userDrawn="1">
          <p15:clr>
            <a:srgbClr val="F26B43"/>
          </p15:clr>
        </p15:guide>
        <p15:guide id="7" orient="horz" pos="96" userDrawn="1">
          <p15:clr>
            <a:srgbClr val="F26B43"/>
          </p15:clr>
        </p15:guide>
        <p15:guide id="8" orient="horz" pos="731" userDrawn="1">
          <p15:clr>
            <a:srgbClr val="F26B43"/>
          </p15:clr>
        </p15:guide>
        <p15:guide id="9" orient="horz" pos="867" userDrawn="1">
          <p15:clr>
            <a:srgbClr val="F26B43"/>
          </p15:clr>
        </p15:guide>
        <p15:guide id="10" orient="horz" pos="3589" userDrawn="1">
          <p15:clr>
            <a:srgbClr val="F26B43"/>
          </p15:clr>
        </p15:guide>
        <p15:guide id="11" orient="horz" pos="3657" userDrawn="1">
          <p15:clr>
            <a:srgbClr val="F26B43"/>
          </p15:clr>
        </p15:guide>
        <p15:guide id="12" pos="749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jpg"/><Relationship Id="rId4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esther.deloof@imec.b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03B4755-5C4D-6209-C5DD-670E2DCCFD3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Data vault</a:t>
            </a:r>
          </a:p>
          <a:p>
            <a:endParaRPr lang="en-US" sz="9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Focus on storage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Focus on single source of truth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Focus on privacy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Focus on explainability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Focus on data volume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0DC7A-5BC6-3E66-4BB3-11145276A5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Data gateway</a:t>
            </a:r>
          </a:p>
          <a:p>
            <a:endParaRPr lang="en-US" sz="9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Focus on access management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Focus on authentic sources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Focus on personalized services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Focus on convenience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Focus on value creation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775D63F-408C-BA49-0866-19A8E6326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data vault to data gateway </a:t>
            </a:r>
            <a:endParaRPr lang="en-B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FF133-E8BE-96C6-B2D4-48F8630108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D23A6-7277-3284-693C-AEAF21F78C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D7C71BD-5302-7351-BE1D-F18834E8F696}"/>
              </a:ext>
            </a:extLst>
          </p:cNvPr>
          <p:cNvGrpSpPr>
            <a:grpSpLocks noChangeAspect="1"/>
          </p:cNvGrpSpPr>
          <p:nvPr/>
        </p:nvGrpSpPr>
        <p:grpSpPr>
          <a:xfrm>
            <a:off x="8603782" y="1335266"/>
            <a:ext cx="539540" cy="539540"/>
            <a:chOff x="7893189" y="1104213"/>
            <a:chExt cx="899646" cy="899646"/>
          </a:xfrm>
        </p:grpSpPr>
        <p:sp>
          <p:nvSpPr>
            <p:cNvPr id="8" name="Oval 29">
              <a:extLst>
                <a:ext uri="{FF2B5EF4-FFF2-40B4-BE49-F238E27FC236}">
                  <a16:creationId xmlns:a16="http://schemas.microsoft.com/office/drawing/2014/main" id="{AC2DF537-9F60-953A-6D98-EF93B411B8F3}"/>
                </a:ext>
              </a:extLst>
            </p:cNvPr>
            <p:cNvSpPr/>
            <p:nvPr/>
          </p:nvSpPr>
          <p:spPr>
            <a:xfrm>
              <a:off x="7893189" y="1104213"/>
              <a:ext cx="899646" cy="899646"/>
            </a:xfrm>
            <a:prstGeom prst="ellipse">
              <a:avLst/>
            </a:prstGeom>
            <a:solidFill>
              <a:schemeClr val="tx2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 dirty="0"/>
            </a:p>
          </p:txBody>
        </p:sp>
        <p:pic>
          <p:nvPicPr>
            <p:cNvPr id="9" name="Graphic 8" descr="Lock outline">
              <a:extLst>
                <a:ext uri="{FF2B5EF4-FFF2-40B4-BE49-F238E27FC236}">
                  <a16:creationId xmlns:a16="http://schemas.microsoft.com/office/drawing/2014/main" id="{EAE5B39D-E70C-4242-B002-6D62C9947B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036020" y="1229644"/>
              <a:ext cx="648784" cy="648784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3FF138E-C7F4-B032-62C6-4DF4E77F7334}"/>
              </a:ext>
            </a:extLst>
          </p:cNvPr>
          <p:cNvGrpSpPr>
            <a:grpSpLocks noChangeAspect="1"/>
          </p:cNvGrpSpPr>
          <p:nvPr/>
        </p:nvGrpSpPr>
        <p:grpSpPr>
          <a:xfrm>
            <a:off x="2709888" y="1285181"/>
            <a:ext cx="589625" cy="589625"/>
            <a:chOff x="5101601" y="3375302"/>
            <a:chExt cx="1771906" cy="1771906"/>
          </a:xfrm>
        </p:grpSpPr>
        <p:sp>
          <p:nvSpPr>
            <p:cNvPr id="11" name="Oval 21">
              <a:extLst>
                <a:ext uri="{FF2B5EF4-FFF2-40B4-BE49-F238E27FC236}">
                  <a16:creationId xmlns:a16="http://schemas.microsoft.com/office/drawing/2014/main" id="{DF924FDE-1963-A1D4-2EE5-2C2461E9419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01601" y="3375302"/>
              <a:ext cx="1771906" cy="1771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pic>
          <p:nvPicPr>
            <p:cNvPr id="12" name="Graphic 11" descr="Safe with solid fill">
              <a:extLst>
                <a:ext uri="{FF2B5EF4-FFF2-40B4-BE49-F238E27FC236}">
                  <a16:creationId xmlns:a16="http://schemas.microsoft.com/office/drawing/2014/main" id="{2E2807BB-FA57-0BF4-AD74-0BC4BD1284F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460101" y="3702520"/>
              <a:ext cx="1071284" cy="10712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0483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913938-A835-6255-662A-6E4891735E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4A433BC-AFAC-074E-0481-DDF8F0458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data gateway to data space</a:t>
            </a:r>
            <a:endParaRPr lang="en-B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96464E-6119-AA37-571D-BFF703795F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DCFEFC-E192-667D-F8B3-260ECA1E7A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F61C1138-5BAF-2378-E5CD-493D6184BCD0}"/>
              </a:ext>
            </a:extLst>
          </p:cNvPr>
          <p:cNvGrpSpPr/>
          <p:nvPr/>
        </p:nvGrpSpPr>
        <p:grpSpPr>
          <a:xfrm>
            <a:off x="2081719" y="1517515"/>
            <a:ext cx="7127266" cy="4105581"/>
            <a:chOff x="3014987" y="2110569"/>
            <a:chExt cx="6225970" cy="3547442"/>
          </a:xfrm>
        </p:grpSpPr>
        <p:pic>
          <p:nvPicPr>
            <p:cNvPr id="39" name="Picture 38" descr="A black and white logo&#10;&#10;AI-generated content may be incorrect.">
              <a:extLst>
                <a:ext uri="{FF2B5EF4-FFF2-40B4-BE49-F238E27FC236}">
                  <a16:creationId xmlns:a16="http://schemas.microsoft.com/office/drawing/2014/main" id="{D95F100E-9D45-B308-15F7-53B5A67C3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27000"/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39786" y="2778225"/>
              <a:ext cx="2064941" cy="2064941"/>
            </a:xfrm>
            <a:prstGeom prst="rect">
              <a:avLst/>
            </a:prstGeom>
          </p:spPr>
        </p:pic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BB6DF452-F443-56FB-ADDA-D49A6B322AA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99133" y="2317057"/>
              <a:ext cx="2993731" cy="2991090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AECE5D6D-04DB-44C0-77E6-A8B6262DE6B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51533" y="2469457"/>
              <a:ext cx="2993731" cy="2991090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5C215C09-B452-12B1-8684-8D3FBE5E305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28757" y="2368912"/>
              <a:ext cx="2993731" cy="2991090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71F0CB12-957F-3036-17D3-FC30916E17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32792" y="2265202"/>
              <a:ext cx="2993731" cy="2991090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E2EDEED-4D07-7A85-4CFE-3C1C06E96A9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395428" y="3019366"/>
              <a:ext cx="1368403" cy="1367196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grpSp>
          <p:nvGrpSpPr>
            <p:cNvPr id="9" name="Group 67">
              <a:extLst>
                <a:ext uri="{FF2B5EF4-FFF2-40B4-BE49-F238E27FC236}">
                  <a16:creationId xmlns:a16="http://schemas.microsoft.com/office/drawing/2014/main" id="{FECCBFB3-F115-E5F6-4F88-4581E11350C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014987" y="3129733"/>
              <a:ext cx="573231" cy="573231"/>
              <a:chOff x="4596925" y="1252253"/>
              <a:chExt cx="899646" cy="899646"/>
            </a:xfrm>
          </p:grpSpPr>
          <p:sp>
            <p:nvSpPr>
              <p:cNvPr id="10" name="Oval 66">
                <a:extLst>
                  <a:ext uri="{FF2B5EF4-FFF2-40B4-BE49-F238E27FC236}">
                    <a16:creationId xmlns:a16="http://schemas.microsoft.com/office/drawing/2014/main" id="{089AE18A-CB04-F13A-2584-03F778C134BD}"/>
                  </a:ext>
                </a:extLst>
              </p:cNvPr>
              <p:cNvSpPr/>
              <p:nvPr/>
            </p:nvSpPr>
            <p:spPr>
              <a:xfrm>
                <a:off x="4596925" y="1252253"/>
                <a:ext cx="899646" cy="899646"/>
              </a:xfrm>
              <a:prstGeom prst="ellipse">
                <a:avLst/>
              </a:prstGeom>
              <a:solidFill>
                <a:schemeClr val="tx2"/>
              </a:solidFill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  <p:pic>
            <p:nvPicPr>
              <p:cNvPr id="11" name="Graphic 10" descr="User with solid fill">
                <a:extLst>
                  <a:ext uri="{FF2B5EF4-FFF2-40B4-BE49-F238E27FC236}">
                    <a16:creationId xmlns:a16="http://schemas.microsoft.com/office/drawing/2014/main" id="{796328BC-4211-11F0-3375-C7BB3F84C8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4722952" y="1347800"/>
                <a:ext cx="647592" cy="647592"/>
              </a:xfrm>
              <a:prstGeom prst="rect">
                <a:avLst/>
              </a:prstGeom>
            </p:spPr>
          </p:pic>
        </p:grp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39016DD-1D63-C4CD-45F5-331E4789F5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30483" y="3024424"/>
              <a:ext cx="1368403" cy="1367196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78A31F1-20BB-88CE-DA86-7CBA8F7FC95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93038" y="2110569"/>
              <a:ext cx="575589" cy="575081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7D6153C-CD69-B8FF-220D-A23740B14D6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42557" y="2110569"/>
              <a:ext cx="575589" cy="575081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F671C9A-21F1-1804-2156-50D49BC72F0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05998" y="4733066"/>
              <a:ext cx="575589" cy="575081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F3CF6FFC-5FE0-D831-93A2-5800EE1DE9D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8205" y="5082930"/>
              <a:ext cx="575589" cy="575081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7B28E93F-8D5E-2631-0382-9AB47889B9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041261" y="4733066"/>
              <a:ext cx="575589" cy="575081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CAFC07E-319A-2260-C7FD-4558496DA29F}"/>
                </a:ext>
              </a:extLst>
            </p:cNvPr>
            <p:cNvSpPr txBox="1"/>
            <p:nvPr/>
          </p:nvSpPr>
          <p:spPr>
            <a:xfrm>
              <a:off x="5088645" y="2219741"/>
              <a:ext cx="5850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>
                  <a:solidFill>
                    <a:srgbClr val="002060"/>
                  </a:solidFill>
                </a:rPr>
                <a:t>Data broker</a:t>
              </a:r>
              <a:endParaRPr lang="en-BE" sz="900" b="1" dirty="0">
                <a:solidFill>
                  <a:srgbClr val="002060"/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16A5C38-C53D-7C3B-B52E-519E6D4C995B}"/>
                </a:ext>
              </a:extLst>
            </p:cNvPr>
            <p:cNvSpPr txBox="1"/>
            <p:nvPr/>
          </p:nvSpPr>
          <p:spPr>
            <a:xfrm>
              <a:off x="6507648" y="2219741"/>
              <a:ext cx="6619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>
                  <a:solidFill>
                    <a:srgbClr val="002060"/>
                  </a:solidFill>
                </a:rPr>
                <a:t>Clearing</a:t>
              </a:r>
            </a:p>
            <a:p>
              <a:pPr algn="ctr"/>
              <a:r>
                <a:rPr lang="en-US" sz="900" b="1" dirty="0">
                  <a:solidFill>
                    <a:srgbClr val="002060"/>
                  </a:solidFill>
                </a:rPr>
                <a:t>house</a:t>
              </a:r>
              <a:endParaRPr lang="en-BE" sz="900" b="1" dirty="0">
                <a:solidFill>
                  <a:srgbClr val="002060"/>
                </a:solidFill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25BA75B-C436-0B3D-9F23-1274978CF2CC}"/>
                </a:ext>
              </a:extLst>
            </p:cNvPr>
            <p:cNvSpPr txBox="1"/>
            <p:nvPr/>
          </p:nvSpPr>
          <p:spPr>
            <a:xfrm>
              <a:off x="6930294" y="4905190"/>
              <a:ext cx="78641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>
                  <a:solidFill>
                    <a:srgbClr val="002060"/>
                  </a:solidFill>
                </a:rPr>
                <a:t>Vocabulary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84831BE-F5D4-7037-A8D9-1424EB69D319}"/>
                </a:ext>
              </a:extLst>
            </p:cNvPr>
            <p:cNvSpPr txBox="1"/>
            <p:nvPr/>
          </p:nvSpPr>
          <p:spPr>
            <a:xfrm>
              <a:off x="5765008" y="5188070"/>
              <a:ext cx="6619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>
                  <a:solidFill>
                    <a:srgbClr val="002060"/>
                  </a:solidFill>
                </a:rPr>
                <a:t>Identity Provider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8702A88-7F30-9EC6-E808-A9D3160F13A9}"/>
                </a:ext>
              </a:extLst>
            </p:cNvPr>
            <p:cNvSpPr txBox="1"/>
            <p:nvPr/>
          </p:nvSpPr>
          <p:spPr>
            <a:xfrm>
              <a:off x="4595655" y="4846987"/>
              <a:ext cx="5850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>
                  <a:solidFill>
                    <a:srgbClr val="002060"/>
                  </a:solidFill>
                </a:rPr>
                <a:t>App</a:t>
              </a:r>
            </a:p>
            <a:p>
              <a:pPr algn="ctr"/>
              <a:r>
                <a:rPr lang="en-US" sz="900" b="1" dirty="0">
                  <a:solidFill>
                    <a:srgbClr val="002060"/>
                  </a:solidFill>
                </a:rPr>
                <a:t>Store</a:t>
              </a:r>
              <a:endParaRPr lang="en-BE" sz="900" b="1" dirty="0">
                <a:solidFill>
                  <a:srgbClr val="002060"/>
                </a:solidFill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24FEE76-79D6-885E-843C-129F6701ABCE}"/>
                </a:ext>
              </a:extLst>
            </p:cNvPr>
            <p:cNvSpPr txBox="1"/>
            <p:nvPr/>
          </p:nvSpPr>
          <p:spPr>
            <a:xfrm>
              <a:off x="3069664" y="3755182"/>
              <a:ext cx="696007" cy="369332"/>
            </a:xfrm>
            <a:prstGeom prst="rect">
              <a:avLst/>
            </a:prstGeom>
            <a:solidFill>
              <a:srgbClr val="DAD3F5"/>
            </a:solidFill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rgbClr val="002060"/>
                  </a:solidFill>
                </a:rPr>
                <a:t>Data provider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F2E88B9-1345-0BE8-F5F7-E38FF6A5E6DF}"/>
                </a:ext>
              </a:extLst>
            </p:cNvPr>
            <p:cNvSpPr txBox="1"/>
            <p:nvPr/>
          </p:nvSpPr>
          <p:spPr>
            <a:xfrm>
              <a:off x="4684317" y="3396927"/>
              <a:ext cx="30194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002060"/>
                  </a:solidFill>
                </a:rPr>
                <a:t>Data space</a:t>
              </a:r>
            </a:p>
          </p:txBody>
        </p:sp>
        <p:grpSp>
          <p:nvGrpSpPr>
            <p:cNvPr id="12" name="Group 67">
              <a:extLst>
                <a:ext uri="{FF2B5EF4-FFF2-40B4-BE49-F238E27FC236}">
                  <a16:creationId xmlns:a16="http://schemas.microsoft.com/office/drawing/2014/main" id="{335BA002-8902-063F-1927-22B8CEF1501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667726" y="3134791"/>
              <a:ext cx="573231" cy="573231"/>
              <a:chOff x="4757497" y="1260191"/>
              <a:chExt cx="899646" cy="899646"/>
            </a:xfrm>
          </p:grpSpPr>
          <p:sp>
            <p:nvSpPr>
              <p:cNvPr id="13" name="Oval 66">
                <a:extLst>
                  <a:ext uri="{FF2B5EF4-FFF2-40B4-BE49-F238E27FC236}">
                    <a16:creationId xmlns:a16="http://schemas.microsoft.com/office/drawing/2014/main" id="{87A1A4C4-B530-0523-152B-DDC76084B2EB}"/>
                  </a:ext>
                </a:extLst>
              </p:cNvPr>
              <p:cNvSpPr/>
              <p:nvPr/>
            </p:nvSpPr>
            <p:spPr>
              <a:xfrm>
                <a:off x="4757497" y="1260191"/>
                <a:ext cx="899646" cy="899646"/>
              </a:xfrm>
              <a:prstGeom prst="ellipse">
                <a:avLst/>
              </a:prstGeom>
              <a:solidFill>
                <a:schemeClr val="tx2"/>
              </a:solidFill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  <p:pic>
            <p:nvPicPr>
              <p:cNvPr id="14" name="Graphic 13" descr="User with solid fill">
                <a:extLst>
                  <a:ext uri="{FF2B5EF4-FFF2-40B4-BE49-F238E27FC236}">
                    <a16:creationId xmlns:a16="http://schemas.microsoft.com/office/drawing/2014/main" id="{D07A9FDB-CF15-99EF-5F98-BE7220D024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4883525" y="1355738"/>
                <a:ext cx="647593" cy="647592"/>
              </a:xfrm>
              <a:prstGeom prst="rect">
                <a:avLst/>
              </a:prstGeom>
            </p:spPr>
          </p:pic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D06228F9-ED43-2EE1-7A85-0DD7962C3557}"/>
                </a:ext>
              </a:extLst>
            </p:cNvPr>
            <p:cNvGrpSpPr/>
            <p:nvPr/>
          </p:nvGrpSpPr>
          <p:grpSpPr>
            <a:xfrm>
              <a:off x="3656964" y="3250723"/>
              <a:ext cx="985433" cy="644847"/>
              <a:chOff x="3656964" y="3250723"/>
              <a:chExt cx="985433" cy="644847"/>
            </a:xfrm>
          </p:grpSpPr>
          <p:pic>
            <p:nvPicPr>
              <p:cNvPr id="29" name="Picture 28" descr="A handshake and a paper&#10;&#10;AI-generated content may be incorrect.">
                <a:extLst>
                  <a:ext uri="{FF2B5EF4-FFF2-40B4-BE49-F238E27FC236}">
                    <a16:creationId xmlns:a16="http://schemas.microsoft.com/office/drawing/2014/main" id="{83967EE6-7C13-846E-D825-97B1C4B08F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52461" y="3396927"/>
                <a:ext cx="498643" cy="498643"/>
              </a:xfrm>
              <a:prstGeom prst="rect">
                <a:avLst/>
              </a:prstGeom>
            </p:spPr>
          </p:pic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8E8DB9EE-9C01-F9A1-00EF-3531178C19D7}"/>
                  </a:ext>
                </a:extLst>
              </p:cNvPr>
              <p:cNvSpPr txBox="1"/>
              <p:nvPr/>
            </p:nvSpPr>
            <p:spPr>
              <a:xfrm>
                <a:off x="3656964" y="3250723"/>
                <a:ext cx="985433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>
                    <a:solidFill>
                      <a:srgbClr val="002060"/>
                    </a:solidFill>
                  </a:rPr>
                  <a:t>Usage policies</a:t>
                </a: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8687F604-8708-50ED-AE5E-E31D5D44A918}"/>
                </a:ext>
              </a:extLst>
            </p:cNvPr>
            <p:cNvGrpSpPr/>
            <p:nvPr/>
          </p:nvGrpSpPr>
          <p:grpSpPr>
            <a:xfrm>
              <a:off x="7784556" y="3251850"/>
              <a:ext cx="985433" cy="644847"/>
              <a:chOff x="3804960" y="3286569"/>
              <a:chExt cx="985433" cy="644847"/>
            </a:xfrm>
          </p:grpSpPr>
          <p:pic>
            <p:nvPicPr>
              <p:cNvPr id="63" name="Picture 62" descr="A handshake and a paper&#10;&#10;AI-generated content may be incorrect.">
                <a:extLst>
                  <a:ext uri="{FF2B5EF4-FFF2-40B4-BE49-F238E27FC236}">
                    <a16:creationId xmlns:a16="http://schemas.microsoft.com/office/drawing/2014/main" id="{5E4E8E53-5527-F420-3F22-8FB2E8A0C2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00457" y="3432773"/>
                <a:ext cx="498643" cy="498643"/>
              </a:xfrm>
              <a:prstGeom prst="rect">
                <a:avLst/>
              </a:prstGeom>
            </p:spPr>
          </p:pic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6F7A09B7-9A3C-8ACA-0FBB-F3E5E85CDAA7}"/>
                  </a:ext>
                </a:extLst>
              </p:cNvPr>
              <p:cNvSpPr txBox="1"/>
              <p:nvPr/>
            </p:nvSpPr>
            <p:spPr>
              <a:xfrm>
                <a:off x="3804960" y="3286569"/>
                <a:ext cx="985433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>
                    <a:solidFill>
                      <a:srgbClr val="002060"/>
                    </a:solidFill>
                  </a:rPr>
                  <a:t>Usage policies</a:t>
                </a:r>
              </a:p>
            </p:txBody>
          </p:sp>
        </p:grp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8540BD5-9D7D-CD91-2238-B5D22A1E89B2}"/>
                </a:ext>
              </a:extLst>
            </p:cNvPr>
            <p:cNvSpPr txBox="1"/>
            <p:nvPr/>
          </p:nvSpPr>
          <p:spPr>
            <a:xfrm>
              <a:off x="8506972" y="3760240"/>
              <a:ext cx="696007" cy="369332"/>
            </a:xfrm>
            <a:prstGeom prst="rect">
              <a:avLst/>
            </a:prstGeom>
            <a:solidFill>
              <a:srgbClr val="DAD3F5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900" b="1" dirty="0">
                  <a:solidFill>
                    <a:srgbClr val="002060"/>
                  </a:solidFill>
                </a:rPr>
                <a:t>Data consumer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6654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077CAC-9E7C-A455-18A0-DF7DB45349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29FFDF0-D4D3-4AA5-295F-7849E938316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Data gateway</a:t>
            </a:r>
          </a:p>
          <a:p>
            <a:endParaRPr lang="en-US" sz="9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Focus on access management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Focus on GDPR consent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Focus on data sharing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Focus on raw data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BE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FC8B7-3492-B252-2BEB-807D4FC6204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Data space</a:t>
            </a:r>
          </a:p>
          <a:p>
            <a:endParaRPr lang="en-US" sz="9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Focus on usage policies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Focus on other legal patterns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Focus on data collaboration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Focus on data insights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BE" sz="2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BF2F32B-321E-2F5D-A11D-1E5C1BE13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data gateway to data space</a:t>
            </a:r>
            <a:endParaRPr lang="en-B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EE219-6357-9183-4B3D-A5CAA16F84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B2683-3B8C-7EE1-8965-C3ED202094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F263A7-6F07-4702-BDA8-A38984C6EF62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4CE5C06-2BCC-647E-9262-866A07C277E6}"/>
              </a:ext>
            </a:extLst>
          </p:cNvPr>
          <p:cNvGrpSpPr>
            <a:grpSpLocks noChangeAspect="1"/>
          </p:cNvGrpSpPr>
          <p:nvPr/>
        </p:nvGrpSpPr>
        <p:grpSpPr>
          <a:xfrm>
            <a:off x="3415522" y="1310853"/>
            <a:ext cx="539540" cy="539540"/>
            <a:chOff x="7893189" y="1104213"/>
            <a:chExt cx="899646" cy="899646"/>
          </a:xfrm>
        </p:grpSpPr>
        <p:sp>
          <p:nvSpPr>
            <p:cNvPr id="14" name="Oval 29">
              <a:extLst>
                <a:ext uri="{FF2B5EF4-FFF2-40B4-BE49-F238E27FC236}">
                  <a16:creationId xmlns:a16="http://schemas.microsoft.com/office/drawing/2014/main" id="{53945C8F-B184-6F16-FBD7-D3E55BC74660}"/>
                </a:ext>
              </a:extLst>
            </p:cNvPr>
            <p:cNvSpPr/>
            <p:nvPr/>
          </p:nvSpPr>
          <p:spPr>
            <a:xfrm>
              <a:off x="7893189" y="1104213"/>
              <a:ext cx="899646" cy="899646"/>
            </a:xfrm>
            <a:prstGeom prst="ellipse">
              <a:avLst/>
            </a:prstGeom>
            <a:solidFill>
              <a:schemeClr val="tx2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 dirty="0"/>
            </a:p>
          </p:txBody>
        </p:sp>
        <p:pic>
          <p:nvPicPr>
            <p:cNvPr id="15" name="Graphic 14" descr="Lock outline">
              <a:extLst>
                <a:ext uri="{FF2B5EF4-FFF2-40B4-BE49-F238E27FC236}">
                  <a16:creationId xmlns:a16="http://schemas.microsoft.com/office/drawing/2014/main" id="{F5D3750A-5187-3144-9678-8FAC6593D3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036020" y="1229644"/>
              <a:ext cx="648784" cy="648784"/>
            </a:xfrm>
            <a:prstGeom prst="rect">
              <a:avLst/>
            </a:prstGeom>
          </p:spPr>
        </p:pic>
      </p:grpSp>
      <p:pic>
        <p:nvPicPr>
          <p:cNvPr id="17" name="Picture 16" descr="A black and white logo&#10;&#10;AI-generated content may be incorrect.">
            <a:extLst>
              <a:ext uri="{FF2B5EF4-FFF2-40B4-BE49-F238E27FC236}">
                <a16:creationId xmlns:a16="http://schemas.microsoft.com/office/drawing/2014/main" id="{BA07EE4C-6E7F-3DB6-886D-A4A9F36B545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813" y="1264519"/>
            <a:ext cx="632209" cy="63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526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3F3F6-F575-242E-CB69-4446DD0D1E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convenience versus decentralization</a:t>
            </a:r>
            <a:endParaRPr lang="en-B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7F09C0-B770-20CD-D41D-7F7AE971EE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Role of data intermediaries</a:t>
            </a:r>
            <a:endParaRPr lang="en-B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BA134B-C4AC-DA3C-AA17-8E99267D50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4BC783-B1C9-812B-0191-D7B471A45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BAC363-5487-4FAD-AF20-A10BB04390E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644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>
            <a:extLst>
              <a:ext uri="{FF2B5EF4-FFF2-40B4-BE49-F238E27FC236}">
                <a16:creationId xmlns:a16="http://schemas.microsoft.com/office/drawing/2014/main" id="{88844DE7-1826-4892-BE34-09B2B3E6A5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A87B76B8-8E8E-001B-5471-52CB540CA662}"/>
              </a:ext>
            </a:extLst>
          </p:cNvPr>
          <p:cNvSpPr txBox="1"/>
          <p:nvPr/>
        </p:nvSpPr>
        <p:spPr>
          <a:xfrm>
            <a:off x="603983" y="1551709"/>
            <a:ext cx="771224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dirty="0"/>
              <a:t>Contact:</a:t>
            </a:r>
          </a:p>
          <a:p>
            <a:endParaRPr lang="nl-B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/>
              <a:t>Esther De Loof: </a:t>
            </a:r>
            <a:r>
              <a:rPr lang="nl-BE" dirty="0">
                <a:hlinkClick r:id="rId3"/>
              </a:rPr>
              <a:t>esther.deloof@imec.be</a:t>
            </a:r>
            <a:endParaRPr lang="nl-B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/>
              <a:t>solidlab.be</a:t>
            </a:r>
          </a:p>
        </p:txBody>
      </p:sp>
    </p:spTree>
    <p:extLst>
      <p:ext uri="{BB962C8B-B14F-4D97-AF65-F5344CB8AC3E}">
        <p14:creationId xmlns:p14="http://schemas.microsoft.com/office/powerpoint/2010/main" val="3347809644"/>
      </p:ext>
    </p:extLst>
  </p:cSld>
  <p:clrMapOvr>
    <a:masterClrMapping/>
  </p:clrMapOvr>
</p:sld>
</file>

<file path=ppt/theme/theme1.xml><?xml version="1.0" encoding="utf-8"?>
<a:theme xmlns:a="http://schemas.openxmlformats.org/drawingml/2006/main" name="Diepte">
  <a:themeElements>
    <a:clrScheme name="SolidLab">
      <a:dk1>
        <a:srgbClr val="292F4D"/>
      </a:dk1>
      <a:lt1>
        <a:srgbClr val="F7F7F7"/>
      </a:lt1>
      <a:dk2>
        <a:srgbClr val="7C4DFF"/>
      </a:dk2>
      <a:lt2>
        <a:srgbClr val="FFFFFF"/>
      </a:lt2>
      <a:accent1>
        <a:srgbClr val="DAD3F5"/>
      </a:accent1>
      <a:accent2>
        <a:srgbClr val="99CBE7"/>
      </a:accent2>
      <a:accent3>
        <a:srgbClr val="5984D9"/>
      </a:accent3>
      <a:accent4>
        <a:srgbClr val="435CB7"/>
      </a:accent4>
      <a:accent5>
        <a:srgbClr val="6A4C9A"/>
      </a:accent5>
      <a:accent6>
        <a:srgbClr val="7A3C80"/>
      </a:accent6>
      <a:hlink>
        <a:srgbClr val="DAD3F5"/>
      </a:hlink>
      <a:folHlink>
        <a:srgbClr val="99CBE7"/>
      </a:folHlink>
    </a:clrScheme>
    <a:fontScheme name="SolidLab">
      <a:majorFont>
        <a:latin typeface="Bimini"/>
        <a:ea typeface=""/>
        <a:cs typeface=""/>
      </a:majorFont>
      <a:minorFont>
        <a:latin typeface="Corbel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LIDLab_template.potx" id="{9BE55ECF-8303-4524-9BA5-378FFD7C8B34}" vid="{D6CFDEB9-E985-4D91-BC5E-46C3703CAD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1e79db3-88b2-4807-8daf-2247e16a54cf">
      <Terms xmlns="http://schemas.microsoft.com/office/infopath/2007/PartnerControls"/>
    </lcf76f155ced4ddcb4097134ff3c332f>
    <TaxCatchAll xmlns="99fb9562-cde5-455e-8692-4fa50e16ca6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128B7FBE9F3A44BC2F3305B391494A" ma:contentTypeVersion="15" ma:contentTypeDescription="Een nieuw document maken." ma:contentTypeScope="" ma:versionID="22997a2b2d9fc5a36510723636434aa9">
  <xsd:schema xmlns:xsd="http://www.w3.org/2001/XMLSchema" xmlns:xs="http://www.w3.org/2001/XMLSchema" xmlns:p="http://schemas.microsoft.com/office/2006/metadata/properties" xmlns:ns2="b1e79db3-88b2-4807-8daf-2247e16a54cf" xmlns:ns3="99fb9562-cde5-455e-8692-4fa50e16ca6e" targetNamespace="http://schemas.microsoft.com/office/2006/metadata/properties" ma:root="true" ma:fieldsID="aabd354586a16c8da91374734ed13777" ns2:_="" ns3:_="">
    <xsd:import namespace="b1e79db3-88b2-4807-8daf-2247e16a54cf"/>
    <xsd:import namespace="99fb9562-cde5-455e-8692-4fa50e16c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e79db3-88b2-4807-8daf-2247e16a54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3b9bb814-139f-4039-9463-697760f06a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fb9562-cde5-455e-8692-4fa50e16ca6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7b17b551-c7f7-4232-ac97-9e615203bcf2}" ma:internalName="TaxCatchAll" ma:showField="CatchAllData" ma:web="99fb9562-cde5-455e-8692-4fa50e16ca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C5B349-6CD2-434B-9548-C6E2BBCCEB06}">
  <ds:schemaRefs>
    <ds:schemaRef ds:uri="http://schemas.microsoft.com/office/infopath/2007/PartnerControls"/>
    <ds:schemaRef ds:uri="http://schemas.microsoft.com/office/2006/metadata/properties"/>
    <ds:schemaRef ds:uri="99fb9562-cde5-455e-8692-4fa50e16ca6e"/>
    <ds:schemaRef ds:uri="http://www.w3.org/XML/1998/namespace"/>
    <ds:schemaRef ds:uri="http://schemas.microsoft.com/office/2006/documentManagement/types"/>
    <ds:schemaRef ds:uri="http://purl.org/dc/elements/1.1/"/>
    <ds:schemaRef ds:uri="b1e79db3-88b2-4807-8daf-2247e16a54cf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B87BC12-C2A9-4F13-BDCF-88B630D688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e79db3-88b2-4807-8daf-2247e16a54cf"/>
    <ds:schemaRef ds:uri="99fb9562-cde5-455e-8692-4fa50e16c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FFB428B-E21F-4416-9206-7DA0EC801D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Diepte</Template>
  <TotalTime>1</TotalTime>
  <Words>151</Words>
  <Application>Microsoft Macintosh PowerPoint</Application>
  <PresentationFormat>Widescreen</PresentationFormat>
  <Paragraphs>53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Bimini</vt:lpstr>
      <vt:lpstr>Arial</vt:lpstr>
      <vt:lpstr>Calibri</vt:lpstr>
      <vt:lpstr>Corbel</vt:lpstr>
      <vt:lpstr>Diepte</vt:lpstr>
      <vt:lpstr>From data vault to data gateway </vt:lpstr>
      <vt:lpstr>From data gateway to data space</vt:lpstr>
      <vt:lpstr>From data gateway to data space</vt:lpstr>
      <vt:lpstr>      convenience versus decentralization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Mathias Maes (UGent-imec)</dc:creator>
  <cp:lastModifiedBy>ms.anony1@gmail.com</cp:lastModifiedBy>
  <cp:revision>151</cp:revision>
  <dcterms:created xsi:type="dcterms:W3CDTF">2022-06-15T08:35:11Z</dcterms:created>
  <dcterms:modified xsi:type="dcterms:W3CDTF">2025-04-30T17:12:37Z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0x01010027128B7FBE9F3A44BC2F3305B391494A</vt:lpwstr>
  </property>
  <property fmtid="{D5CDD505-2E9C-101B-9397-08002B2CF9AE}" pid="3" name="MediaServiceImageTags">
    <vt:lpwstr/>
  </property>
</Properties>
</file>