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320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82"/>
  </p:normalViewPr>
  <p:slideViewPr>
    <p:cSldViewPr snapToGrid="0">
      <p:cViewPr varScale="1">
        <p:scale>
          <a:sx n="148" d="100"/>
          <a:sy n="148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43000" y="841771"/>
            <a:ext cx="6858000" cy="1790701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2701527"/>
            <a:ext cx="6858000" cy="124182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lIns="91424" tIns="91424" rIns="91424" bIns="91424" anchor="ctr"/>
          <a:lstStyle>
            <a:lvl1pPr marL="22860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</a:lvl1pPr>
            <a:lvl2pPr>
              <a:lnSpc>
                <a:spcPct val="100000"/>
              </a:lnSpc>
              <a:spcBef>
                <a:spcPts val="0"/>
              </a:spcBef>
              <a:buFontTx/>
            </a:lvl2pPr>
            <a:lvl3pPr>
              <a:lnSpc>
                <a:spcPct val="100000"/>
              </a:lnSpc>
              <a:spcBef>
                <a:spcPts val="0"/>
              </a:spcBef>
              <a:buFontTx/>
            </a:lvl3pPr>
            <a:lvl4pPr>
              <a:lnSpc>
                <a:spcPct val="100000"/>
              </a:lnSpc>
              <a:spcBef>
                <a:spcPts val="0"/>
              </a:spcBef>
              <a:buFontTx/>
            </a:lvl4pPr>
            <a:lvl5pPr>
              <a:lnSpc>
                <a:spcPct val="100000"/>
              </a:lnSpc>
              <a:spcBef>
                <a:spcPts val="0"/>
              </a:spcBef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09745" y="4698741"/>
            <a:ext cx="311413" cy="322551"/>
          </a:xfrm>
          <a:prstGeom prst="rect">
            <a:avLst/>
          </a:prstGeom>
        </p:spPr>
        <p:txBody>
          <a:bodyPr lIns="91424" tIns="91424" rIns="91424" bIns="91424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38" name="Title Text"/>
          <p:cNvSpPr txBox="1">
            <a:spLocks noGrp="1"/>
          </p:cNvSpPr>
          <p:nvPr>
            <p:ph type="title"/>
          </p:nvPr>
        </p:nvSpPr>
        <p:spPr>
          <a:xfrm>
            <a:off x="678943" y="443001"/>
            <a:ext cx="7436144" cy="996754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3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3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439755"/>
            <a:ext cx="7436146" cy="3092489"/>
          </a:xfrm>
          <a:prstGeom prst="rect">
            <a:avLst/>
          </a:prstGeom>
        </p:spPr>
        <p:txBody>
          <a:bodyPr/>
          <a:lstStyle>
            <a:lvl1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15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720969" indent="-263769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15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1200150" indent="-28575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15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1714500" indent="-3429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15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2171700" indent="-3429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15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5" y="4802794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4F2E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48" name="Title Text"/>
          <p:cNvSpPr txBox="1">
            <a:spLocks noGrp="1"/>
          </p:cNvSpPr>
          <p:nvPr>
            <p:ph type="title"/>
          </p:nvPr>
        </p:nvSpPr>
        <p:spPr>
          <a:xfrm>
            <a:off x="1143000" y="990600"/>
            <a:ext cx="6858000" cy="2321861"/>
          </a:xfrm>
          <a:prstGeom prst="rect">
            <a:avLst/>
          </a:prstGeom>
        </p:spPr>
        <p:txBody>
          <a:bodyPr anchor="b"/>
          <a:lstStyle>
            <a:lvl1pPr defTabSz="914400">
              <a:defRPr sz="4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442098"/>
            <a:ext cx="6858001" cy="1125141"/>
          </a:xfrm>
          <a:prstGeom prst="rect">
            <a:avLst/>
          </a:prstGeom>
        </p:spPr>
        <p:txBody>
          <a:bodyPr/>
          <a:lstStyle>
            <a:lvl1pPr marL="0" indent="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0" indent="3429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0" indent="6858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0" indent="10287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0" indent="13716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58" name="Title Text"/>
          <p:cNvSpPr txBox="1">
            <a:spLocks noGrp="1"/>
          </p:cNvSpPr>
          <p:nvPr>
            <p:ph type="title"/>
          </p:nvPr>
        </p:nvSpPr>
        <p:spPr>
          <a:xfrm>
            <a:off x="681581" y="442778"/>
            <a:ext cx="7651686" cy="994419"/>
          </a:xfrm>
          <a:prstGeom prst="rect">
            <a:avLst/>
          </a:prstGeom>
        </p:spPr>
        <p:txBody>
          <a:bodyPr/>
          <a:lstStyle>
            <a:lvl1pPr defTabSz="914400">
              <a:defRPr sz="4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5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56610" y="1622793"/>
            <a:ext cx="3458241" cy="3009929"/>
          </a:xfrm>
          <a:prstGeom prst="rect">
            <a:avLst/>
          </a:prstGeom>
        </p:spPr>
        <p:txBody>
          <a:bodyPr/>
          <a:lstStyle>
            <a:lvl1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711200" indent="-2540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1200150" indent="-28575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1698171" indent="-326571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2155371" indent="-326571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68" name="Title Text"/>
          <p:cNvSpPr txBox="1">
            <a:spLocks noGrp="1"/>
          </p:cNvSpPr>
          <p:nvPr>
            <p:ph type="title"/>
          </p:nvPr>
        </p:nvSpPr>
        <p:spPr>
          <a:xfrm>
            <a:off x="629841" y="273843"/>
            <a:ext cx="7886701" cy="994173"/>
          </a:xfrm>
          <a:prstGeom prst="rect">
            <a:avLst/>
          </a:prstGeom>
        </p:spPr>
        <p:txBody>
          <a:bodyPr/>
          <a:lstStyle>
            <a:lvl1pPr defTabSz="914400">
              <a:defRPr sz="4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6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260871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25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0" indent="3429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25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0" indent="6858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25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0" indent="10287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25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0" indent="13716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25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260871"/>
            <a:ext cx="3887392" cy="617935"/>
          </a:xfrm>
          <a:prstGeom prst="rect">
            <a:avLst/>
          </a:prstGeom>
        </p:spPr>
        <p:txBody>
          <a:bodyPr anchor="b"/>
          <a:lstStyle/>
          <a:p>
            <a:pPr marL="0" indent="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300" b="1" cap="all" spc="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79" name="Title Text"/>
          <p:cNvSpPr txBox="1">
            <a:spLocks noGrp="1"/>
          </p:cNvSpPr>
          <p:nvPr>
            <p:ph type="title"/>
          </p:nvPr>
        </p:nvSpPr>
        <p:spPr>
          <a:xfrm>
            <a:off x="681581" y="442778"/>
            <a:ext cx="7651686" cy="994419"/>
          </a:xfrm>
          <a:prstGeom prst="rect">
            <a:avLst/>
          </a:prstGeom>
        </p:spPr>
        <p:txBody>
          <a:bodyPr/>
          <a:lstStyle>
            <a:lvl1pPr defTabSz="914400">
              <a:defRPr sz="4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96" name="Title Text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 defTabSz="914400">
              <a:defRPr sz="24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19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/>
          <a:lstStyle>
            <a:lvl1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4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718457" indent="-261257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4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1219200" indent="-30480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4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1737360" indent="-36576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4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2194560" indent="-365760" defTabSz="914400">
              <a:lnSpc>
                <a:spcPct val="120000"/>
              </a:lnSpc>
              <a:spcBef>
                <a:spcPts val="1000"/>
              </a:spcBef>
              <a:buClr>
                <a:srgbClr val="F48E7C"/>
              </a:buClr>
              <a:defRPr sz="24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1543050"/>
            <a:ext cx="2949180" cy="2858692"/>
          </a:xfrm>
          <a:prstGeom prst="rect">
            <a:avLst/>
          </a:prstGeom>
        </p:spPr>
        <p:txBody>
          <a:bodyPr/>
          <a:lstStyle/>
          <a:p>
            <a:pPr marL="0" indent="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207" name="Title Text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 defTabSz="914400">
              <a:defRPr sz="24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208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2"/>
          </a:xfrm>
          <a:prstGeom prst="rect">
            <a:avLst/>
          </a:prstGeom>
        </p:spPr>
        <p:txBody>
          <a:bodyPr/>
          <a:lstStyle>
            <a:lvl1pPr marL="0" indent="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0" indent="3429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0" indent="6858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0" indent="10287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0" indent="1371600" defTabSz="914400">
              <a:lnSpc>
                <a:spcPct val="120000"/>
              </a:lnSpc>
              <a:spcBef>
                <a:spcPts val="1000"/>
              </a:spcBef>
              <a:buSzTx/>
              <a:buFontTx/>
              <a:buNone/>
              <a:defRPr sz="12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47276" y="4802822"/>
            <a:ext cx="316035" cy="32004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218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 lIns="91424" tIns="91424" rIns="91424" bIns="91424" anchor="t"/>
          <a:lstStyle>
            <a:lvl1pPr defTabSz="914400">
              <a:defRPr sz="4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219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 lIns="91424" tIns="91424" rIns="91424" bIns="91424"/>
          <a:lstStyle>
            <a:lvl1pPr marL="457189" indent="-342892" defTabSz="914400">
              <a:lnSpc>
                <a:spcPct val="120000"/>
              </a:lnSpc>
              <a:spcBef>
                <a:spcPts val="0"/>
              </a:spcBef>
              <a:buClr>
                <a:srgbClr val="F48E7C"/>
              </a:buClr>
              <a:buSzPts val="2000"/>
              <a:buChar char="●"/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1pPr>
            <a:lvl2pPr marL="949654" indent="-352768" defTabSz="914400">
              <a:lnSpc>
                <a:spcPct val="120000"/>
              </a:lnSpc>
              <a:spcBef>
                <a:spcPts val="0"/>
              </a:spcBef>
              <a:buClr>
                <a:srgbClr val="F48E7C"/>
              </a:buClr>
              <a:buSzPts val="2000"/>
              <a:buChar char="○"/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2pPr>
            <a:lvl3pPr marL="1450938" indent="-396864" defTabSz="914400">
              <a:lnSpc>
                <a:spcPct val="120000"/>
              </a:lnSpc>
              <a:spcBef>
                <a:spcPts val="0"/>
              </a:spcBef>
              <a:buClr>
                <a:srgbClr val="F48E7C"/>
              </a:buClr>
              <a:buSzPts val="2000"/>
              <a:buChar char="■"/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3pPr>
            <a:lvl4pPr marL="1964822" indent="-453560" defTabSz="914400">
              <a:lnSpc>
                <a:spcPct val="120000"/>
              </a:lnSpc>
              <a:spcBef>
                <a:spcPts val="0"/>
              </a:spcBef>
              <a:buClr>
                <a:srgbClr val="F48E7C"/>
              </a:buClr>
              <a:buSzPts val="2000"/>
              <a:buChar char="●"/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4pPr>
            <a:lvl5pPr marL="2422011" indent="-453560" defTabSz="914400">
              <a:lnSpc>
                <a:spcPct val="120000"/>
              </a:lnSpc>
              <a:spcBef>
                <a:spcPts val="0"/>
              </a:spcBef>
              <a:buClr>
                <a:srgbClr val="F48E7C"/>
              </a:buClr>
              <a:buSzPts val="2000"/>
              <a:buChar char="○"/>
              <a:defRPr sz="2000">
                <a:solidFill>
                  <a:srgbClr val="09283F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3713" y="4654291"/>
            <a:ext cx="407445" cy="41145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23887" y="1282303"/>
            <a:ext cx="7886701" cy="213955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3887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Freeform: Shape 28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4F2EC"/>
                </a:solidFill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228" name="Title Text"/>
          <p:cNvSpPr txBox="1">
            <a:spLocks noGrp="1"/>
          </p:cNvSpPr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lIns="91424" tIns="91424" rIns="91424" bIns="91424"/>
          <a:lstStyle>
            <a:lvl1pPr algn="ctr" defTabSz="914400">
              <a:defRPr sz="36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Title Text</a:t>
            </a:r>
          </a:p>
        </p:txBody>
      </p:sp>
      <p:sp>
        <p:nvSpPr>
          <p:cNvPr id="2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3713" y="4654291"/>
            <a:ext cx="407445" cy="41145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defRPr sz="1500">
                <a:solidFill>
                  <a:srgbClr val="FFFFFF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7"/>
            <a:ext cx="3886200" cy="326350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29841" y="273843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260871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260871"/>
            <a:ext cx="3887392" cy="6179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1543050"/>
            <a:ext cx="2949180" cy="285869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 lIns="91424" tIns="91424" rIns="91424" bIns="91424" anchor="t"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 lIns="91424" tIns="91424" rIns="91424" bIns="91424"/>
          <a:lstStyle>
            <a:lvl1pPr marL="457200" indent="-342900">
              <a:spcBef>
                <a:spcPts val="0"/>
              </a:spcBef>
              <a:buSzPts val="2100"/>
              <a:buChar char="●"/>
            </a:lvl1pPr>
            <a:lvl2pPr marL="967316" indent="-370416">
              <a:spcBef>
                <a:spcPts val="0"/>
              </a:spcBef>
              <a:buSzPts val="2100"/>
              <a:buChar char="○"/>
            </a:lvl2pPr>
            <a:lvl3pPr marL="1498600" indent="-444500">
              <a:spcBef>
                <a:spcPts val="0"/>
              </a:spcBef>
              <a:buSzPts val="2100"/>
              <a:buChar char="■"/>
            </a:lvl3pPr>
            <a:lvl4pPr marL="2024184" indent="-512884">
              <a:spcBef>
                <a:spcPts val="0"/>
              </a:spcBef>
              <a:buSzPts val="2100"/>
              <a:buChar char="●"/>
            </a:lvl4pPr>
            <a:lvl5pPr marL="2481384" indent="-512884">
              <a:spcBef>
                <a:spcPts val="0"/>
              </a:spcBef>
              <a:buSzPts val="2100"/>
              <a:buChar char="○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09745" y="4698741"/>
            <a:ext cx="311413" cy="322551"/>
          </a:xfrm>
          <a:prstGeom prst="rect">
            <a:avLst/>
          </a:prstGeom>
        </p:spPr>
        <p:txBody>
          <a:bodyPr lIns="91424" tIns="91424" rIns="91424" bIns="91424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xx%"/>
          <p:cNvSpPr txBox="1">
            <a:spLocks noGrp="1"/>
          </p:cNvSpPr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ctr">
              <a:defRPr sz="12000"/>
            </a:lvl1pPr>
          </a:lstStyle>
          <a:p>
            <a:r>
              <a:t>xx%</a:t>
            </a:r>
          </a:p>
        </p:txBody>
      </p:sp>
      <p:sp>
        <p:nvSpPr>
          <p:cNvPr id="11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 lIns="91424" tIns="91424" rIns="91424" bIns="91424"/>
          <a:lstStyle>
            <a:lvl1pPr marL="457200" indent="-342900" algn="ctr">
              <a:spcBef>
                <a:spcPts val="0"/>
              </a:spcBef>
              <a:buSzPts val="2100"/>
              <a:buChar char="●"/>
            </a:lvl1pPr>
            <a:lvl2pPr marL="967316" indent="-370416" algn="ctr">
              <a:spcBef>
                <a:spcPts val="0"/>
              </a:spcBef>
              <a:buSzPts val="2100"/>
              <a:buChar char="○"/>
            </a:lvl2pPr>
            <a:lvl3pPr marL="1498600" indent="-444500" algn="ctr">
              <a:spcBef>
                <a:spcPts val="0"/>
              </a:spcBef>
              <a:buSzPts val="2100"/>
              <a:buChar char="■"/>
            </a:lvl3pPr>
            <a:lvl4pPr marL="2024184" indent="-512884" algn="ctr">
              <a:spcBef>
                <a:spcPts val="0"/>
              </a:spcBef>
              <a:buSzPts val="2100"/>
              <a:buChar char="●"/>
            </a:lvl4pPr>
            <a:lvl5pPr marL="2481384" indent="-512884" algn="ctr">
              <a:spcBef>
                <a:spcPts val="0"/>
              </a:spcBef>
              <a:buSzPts val="2100"/>
              <a:buChar char="○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09745" y="4698741"/>
            <a:ext cx="311413" cy="322551"/>
          </a:xfrm>
          <a:prstGeom prst="rect">
            <a:avLst/>
          </a:prstGeom>
        </p:spPr>
        <p:txBody>
          <a:bodyPr lIns="91424" tIns="91424" rIns="91424" bIns="91424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369217"/>
            <a:ext cx="7886700" cy="3263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95347" y="4788614"/>
            <a:ext cx="220003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60" r:id="rId9"/>
    <p:sldLayoutId id="2147483661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3/jamia/ocae014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3"/>
          <p:cNvSpPr txBox="1">
            <a:spLocks noGrp="1"/>
          </p:cNvSpPr>
          <p:nvPr>
            <p:ph type="title"/>
          </p:nvPr>
        </p:nvSpPr>
        <p:spPr>
          <a:xfrm>
            <a:off x="311699" y="229378"/>
            <a:ext cx="8520602" cy="2840246"/>
          </a:xfrm>
          <a:prstGeom prst="rect">
            <a:avLst/>
          </a:prstGeom>
        </p:spPr>
        <p:txBody>
          <a:bodyPr/>
          <a:lstStyle/>
          <a:p>
            <a:pPr defTabSz="603504">
              <a:defRPr sz="4752"/>
            </a:pPr>
            <a:r>
              <a:t>ESPRESSO: </a:t>
            </a:r>
          </a:p>
          <a:p>
            <a:pPr defTabSz="603504">
              <a:defRPr sz="4752"/>
            </a:pPr>
            <a:r>
              <a:t>Privacy-Preserving IR </a:t>
            </a:r>
          </a:p>
          <a:p>
            <a:pPr defTabSz="603504">
              <a:defRPr sz="4752"/>
            </a:pPr>
            <a:r>
              <a:t>for </a:t>
            </a:r>
          </a:p>
          <a:p>
            <a:pPr defTabSz="603504">
              <a:defRPr sz="4752"/>
            </a:pPr>
            <a:r>
              <a:t>Decentralized Data Cooperatives</a:t>
            </a:r>
          </a:p>
        </p:txBody>
      </p:sp>
      <p:sp>
        <p:nvSpPr>
          <p:cNvPr id="249" name="Text Placeholder 4"/>
          <p:cNvSpPr txBox="1">
            <a:spLocks noGrp="1"/>
          </p:cNvSpPr>
          <p:nvPr>
            <p:ph type="body" sz="half" idx="1"/>
          </p:nvPr>
        </p:nvSpPr>
        <p:spPr>
          <a:xfrm>
            <a:off x="311699" y="3152225"/>
            <a:ext cx="8520602" cy="1300801"/>
          </a:xfrm>
          <a:prstGeom prst="rect">
            <a:avLst/>
          </a:prstGeom>
        </p:spPr>
        <p:txBody>
          <a:bodyPr/>
          <a:lstStyle/>
          <a:p>
            <a:pPr marL="0" indent="114300">
              <a:buSzTx/>
              <a:buNone/>
            </a:pPr>
            <a:r>
              <a:t>Helen Oliver, Birkbeck, University of London</a:t>
            </a:r>
          </a:p>
          <a:p>
            <a:pPr marL="0" indent="114300">
              <a:buSzTx/>
              <a:buNone/>
            </a:pPr>
            <a:r>
              <a:t>Mohammad Bahrani, University of Southampton</a:t>
            </a:r>
          </a:p>
          <a:p>
            <a:pPr marL="0" indent="114300">
              <a:buSzTx/>
              <a:buNone/>
            </a:pPr>
            <a:r>
              <a:t>Mohamed Ragab, University of Southampton</a:t>
            </a:r>
          </a:p>
        </p:txBody>
      </p:sp>
      <p:pic>
        <p:nvPicPr>
          <p:cNvPr id="250" name="Picture 5" descr="Picture 5"/>
          <p:cNvPicPr>
            <a:picLocks noChangeAspect="1"/>
          </p:cNvPicPr>
          <p:nvPr/>
        </p:nvPicPr>
        <p:blipFill>
          <a:blip r:embed="rId2"/>
          <a:srcRect l="64515" r="1075" b="1235"/>
          <a:stretch>
            <a:fillRect/>
          </a:stretch>
        </p:blipFill>
        <p:spPr>
          <a:xfrm>
            <a:off x="7283212" y="341878"/>
            <a:ext cx="1730527" cy="16375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51" y="4409164"/>
            <a:ext cx="1730376" cy="617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Graphic 5" descr="Graphic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5867" y="4440028"/>
            <a:ext cx="2613837" cy="5561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Freeform: Shape 14"/>
          <p:cNvSpPr/>
          <p:nvPr/>
        </p:nvSpPr>
        <p:spPr>
          <a:xfrm>
            <a:off x="6633527" y="2799420"/>
            <a:ext cx="2514146" cy="2344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7" y="21600"/>
                </a:lnTo>
                <a:lnTo>
                  <a:pt x="0" y="21600"/>
                </a:lnTo>
                <a:close/>
                <a:moveTo>
                  <a:pt x="21600" y="0"/>
                </a:moveTo>
                <a:lnTo>
                  <a:pt x="21600" y="21600"/>
                </a:lnTo>
                <a:lnTo>
                  <a:pt x="17" y="21600"/>
                </a:lnTo>
                <a:cubicBezTo>
                  <a:pt x="11238" y="21600"/>
                  <a:pt x="20468" y="12275"/>
                  <a:pt x="21577" y="325"/>
                </a:cubicBezTo>
                <a:close/>
              </a:path>
            </a:pathLst>
          </a:custGeom>
          <a:solidFill>
            <a:srgbClr val="18818C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000"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sp>
        <p:nvSpPr>
          <p:cNvPr id="1134" name="Rectangle 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000">
                <a:latin typeface="Arial Nova Light"/>
                <a:ea typeface="Arial Nova Light"/>
                <a:cs typeface="Arial Nova Light"/>
                <a:sym typeface="Arial Nova Light"/>
              </a:defRPr>
            </a:pPr>
            <a:endParaRPr/>
          </a:p>
        </p:txBody>
      </p:sp>
      <p:pic>
        <p:nvPicPr>
          <p:cNvPr id="1135" name="Picture 3" descr="Picture 3"/>
          <p:cNvPicPr>
            <a:picLocks noChangeAspect="1"/>
          </p:cNvPicPr>
          <p:nvPr/>
        </p:nvPicPr>
        <p:blipFill>
          <a:blip r:embed="rId2"/>
          <a:srcRect t="14087" b="19737"/>
          <a:stretch>
            <a:fillRect/>
          </a:stretch>
        </p:blipFill>
        <p:spPr>
          <a:xfrm>
            <a:off x="14" y="6"/>
            <a:ext cx="9143987" cy="51434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itle 3"/>
          <p:cNvSpPr txBox="1">
            <a:spLocks noGrp="1"/>
          </p:cNvSpPr>
          <p:nvPr>
            <p:ph type="title"/>
          </p:nvPr>
        </p:nvSpPr>
        <p:spPr>
          <a:xfrm>
            <a:off x="311699" y="-1040622"/>
            <a:ext cx="8520602" cy="2840246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What is ESPRESSO, again?</a:t>
            </a:r>
          </a:p>
        </p:txBody>
      </p:sp>
      <p:sp>
        <p:nvSpPr>
          <p:cNvPr id="255" name="it’s the first search engine for decentralized data cooperatives that have differential access control"/>
          <p:cNvSpPr txBox="1"/>
          <p:nvPr/>
        </p:nvSpPr>
        <p:spPr>
          <a:xfrm>
            <a:off x="1035903" y="1970129"/>
            <a:ext cx="7326194" cy="8195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it’s the first search engine for decentralized data cooperatives that have differential access control</a:t>
            </a:r>
          </a:p>
        </p:txBody>
      </p:sp>
      <p:sp>
        <p:nvSpPr>
          <p:cNvPr id="256" name="like, for example, Solid"/>
          <p:cNvSpPr txBox="1"/>
          <p:nvPr/>
        </p:nvSpPr>
        <p:spPr>
          <a:xfrm>
            <a:off x="1035903" y="2960141"/>
            <a:ext cx="732619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like, for example, Solid</a:t>
            </a:r>
          </a:p>
        </p:txBody>
      </p:sp>
      <p:sp>
        <p:nvSpPr>
          <p:cNvPr id="257" name="but not only Solid! we are also implementing it for Dataswyft"/>
          <p:cNvSpPr txBox="1"/>
          <p:nvPr/>
        </p:nvSpPr>
        <p:spPr>
          <a:xfrm>
            <a:off x="1035903" y="3519775"/>
            <a:ext cx="7326194" cy="38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but not only Solid! we are also implementing it for Dataswyft</a:t>
            </a:r>
          </a:p>
        </p:txBody>
      </p:sp>
      <p:sp>
        <p:nvSpPr>
          <p:cNvPr id="258" name="Dataswyft, the forerunners of Solid, are ESPRESSO project partners"/>
          <p:cNvSpPr txBox="1"/>
          <p:nvPr/>
        </p:nvSpPr>
        <p:spPr>
          <a:xfrm>
            <a:off x="1035903" y="3938875"/>
            <a:ext cx="7326194" cy="69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Dataswyft, the forerunners of Solid, are ESPRESSO project partners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054" y="0"/>
            <a:ext cx="7685559" cy="5143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3"/>
          <p:cNvSpPr txBox="1">
            <a:spLocks noGrp="1"/>
          </p:cNvSpPr>
          <p:nvPr>
            <p:ph type="title"/>
          </p:nvPr>
        </p:nvSpPr>
        <p:spPr>
          <a:xfrm>
            <a:off x="311699" y="163902"/>
            <a:ext cx="8520602" cy="1635722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5400"/>
            </a:lvl1pPr>
          </a:lstStyle>
          <a:p>
            <a:r>
              <a:rPr dirty="0"/>
              <a:t>ESPRESSO search incorporates differential access control</a:t>
            </a:r>
          </a:p>
        </p:txBody>
      </p:sp>
      <p:sp>
        <p:nvSpPr>
          <p:cNvPr id="263" name="the mother of invention: info about a pod must stay in the pod"/>
          <p:cNvSpPr txBox="1"/>
          <p:nvPr/>
        </p:nvSpPr>
        <p:spPr>
          <a:xfrm>
            <a:off x="1035903" y="4157451"/>
            <a:ext cx="7326194" cy="38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the mother of invention: info about a pod must stay in the pod</a:t>
            </a:r>
          </a:p>
        </p:txBody>
      </p:sp>
      <p:sp>
        <p:nvSpPr>
          <p:cNvPr id="264" name="UUID-specific indexing + layered indexing architecture"/>
          <p:cNvSpPr txBox="1"/>
          <p:nvPr/>
        </p:nvSpPr>
        <p:spPr>
          <a:xfrm>
            <a:off x="1035903" y="2042590"/>
            <a:ext cx="7326194" cy="438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3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UUID-specific indexing + layered indexing architecture</a:t>
            </a:r>
          </a:p>
        </p:txBody>
      </p:sp>
      <p:sp>
        <p:nvSpPr>
          <p:cNvPr id="265" name="pod index: {keyword: {UUID: {frequency: {[list of filenames]}}}}"/>
          <p:cNvSpPr txBox="1"/>
          <p:nvPr/>
        </p:nvSpPr>
        <p:spPr>
          <a:xfrm>
            <a:off x="113318" y="2674685"/>
            <a:ext cx="8917364" cy="403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pod index: 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{keyword: {UUID: {frequency: {[list of filenames]}}}}</a:t>
            </a:r>
          </a:p>
        </p:txBody>
      </p:sp>
      <p:sp>
        <p:nvSpPr>
          <p:cNvPr id="266" name="server index: {keyword: {UUID: {frequency: {[list of pods]}}}}"/>
          <p:cNvSpPr txBox="1"/>
          <p:nvPr/>
        </p:nvSpPr>
        <p:spPr>
          <a:xfrm>
            <a:off x="113318" y="3117615"/>
            <a:ext cx="8917364" cy="403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server index: 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{keyword: {UUID: {frequency: {[list of pods]}}}}</a:t>
            </a:r>
          </a:p>
        </p:txBody>
      </p:sp>
      <p:sp>
        <p:nvSpPr>
          <p:cNvPr id="267" name="network index: {keyword: {UUID: {frequency: {[list of servers]}}}}"/>
          <p:cNvSpPr txBox="1"/>
          <p:nvPr/>
        </p:nvSpPr>
        <p:spPr>
          <a:xfrm>
            <a:off x="113318" y="3560544"/>
            <a:ext cx="8917364" cy="403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network index: 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{keyword: {UUID: {frequency: {[list of servers]}}}}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142;p28"/>
          <p:cNvSpPr txBox="1"/>
          <p:nvPr/>
        </p:nvSpPr>
        <p:spPr>
          <a:xfrm>
            <a:off x="311697" y="-2145"/>
            <a:ext cx="8520602" cy="1554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 defTabSz="685800">
              <a:defRPr sz="3000">
                <a:solidFill>
                  <a:srgbClr val="18818C"/>
                </a:solidFill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r>
              <a:t>Conservativity Property of ESPRESSO meta-information data structures during Search</a:t>
            </a:r>
          </a:p>
        </p:txBody>
      </p:sp>
      <p:sp>
        <p:nvSpPr>
          <p:cNvPr id="270" name="Text Placeholder 2"/>
          <p:cNvSpPr txBox="1">
            <a:spLocks noGrp="1"/>
          </p:cNvSpPr>
          <p:nvPr>
            <p:ph type="body" idx="1"/>
          </p:nvPr>
        </p:nvSpPr>
        <p:spPr>
          <a:xfrm>
            <a:off x="15147" y="1434024"/>
            <a:ext cx="8817152" cy="3460431"/>
          </a:xfrm>
          <a:prstGeom prst="rect">
            <a:avLst/>
          </a:prstGeom>
        </p:spPr>
        <p:txBody>
          <a:bodyPr/>
          <a:lstStyle/>
          <a:p>
            <a:pPr marL="0" indent="0" defTabSz="685800">
              <a:buSzTx/>
              <a:buNone/>
              <a:defRPr sz="800" i="1" baseline="-25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endParaRPr/>
          </a:p>
          <a:p>
            <a:pPr marL="0" indent="0" algn="ctr" defTabSz="685800">
              <a:buSz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Informally,</a:t>
            </a:r>
            <a:r>
              <a:rPr b="0"/>
              <a:t> we do not maintain any data in the ESPRESSO meta-information data structures on </a:t>
            </a:r>
            <a:r>
              <a:rPr b="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0"/>
              <a:t> that could not be computed by submitting a set of search queries to </a:t>
            </a:r>
            <a:r>
              <a:rPr b="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0"/>
              <a:t> and running some computable function on the set of results. </a:t>
            </a:r>
          </a:p>
          <a:p>
            <a:pPr marL="0" indent="0" algn="ctr" defTabSz="685800">
              <a:buSzTx/>
              <a:buNone/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defRPr>
            </a:pPr>
            <a:endParaRPr b="0"/>
          </a:p>
          <a:p>
            <a:pPr marL="0" indent="0" algn="ctr" defTabSz="685800">
              <a:buSz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Example:</a:t>
            </a:r>
            <a:r>
              <a:rPr b="0"/>
              <a:t> for a simple server-level index, the function </a:t>
            </a:r>
            <a:r>
              <a:rPr b="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b="0"/>
              <a:t> computes a set of triples 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 algn="ctr" defTabSz="685800">
              <a:buSzTx/>
              <a:buNone/>
              <a:defRPr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{(w</a:t>
            </a:r>
            <a:r>
              <a:rPr sz="800" baseline="-25000"/>
              <a:t>1</a:t>
            </a:r>
            <a:r>
              <a:t>,q</a:t>
            </a:r>
            <a:r>
              <a:rPr sz="800" baseline="-25000"/>
              <a:t>1,</a:t>
            </a:r>
            <a:r>
              <a:t>n</a:t>
            </a:r>
            <a:r>
              <a:rPr sz="800" baseline="-25000"/>
              <a:t>1</a:t>
            </a:r>
            <a:r>
              <a:t>), (w</a:t>
            </a:r>
            <a:r>
              <a:rPr sz="800" baseline="-25000"/>
              <a:t>2</a:t>
            </a:r>
            <a:r>
              <a:t>,q</a:t>
            </a:r>
            <a:r>
              <a:rPr sz="800" baseline="-25000"/>
              <a:t>2,</a:t>
            </a:r>
            <a:r>
              <a:t>n</a:t>
            </a:r>
            <a:r>
              <a:rPr sz="800" baseline="-25000"/>
              <a:t>2</a:t>
            </a:r>
            <a:r>
              <a:t>), …, (w</a:t>
            </a:r>
            <a:r>
              <a:rPr sz="800" baseline="-25000"/>
              <a:t>r</a:t>
            </a:r>
            <a:r>
              <a:t>,q</a:t>
            </a:r>
            <a:r>
              <a:rPr sz="800" baseline="-25000"/>
              <a:t>r,</a:t>
            </a:r>
            <a:r>
              <a:t>n</a:t>
            </a:r>
            <a:r>
              <a:rPr sz="800" baseline="-25000"/>
              <a:t>r</a:t>
            </a:r>
            <a:r>
              <a:t>)}</a:t>
            </a:r>
            <a:r>
              <a:rPr>
                <a:latin typeface="+mj-lt"/>
                <a:ea typeface="+mj-ea"/>
                <a:cs typeface="+mj-cs"/>
                <a:sym typeface="Arial"/>
              </a:rPr>
              <a:t> </a:t>
            </a:r>
          </a:p>
          <a:p>
            <a:pPr marL="0" indent="0" algn="ctr" defTabSz="685800">
              <a:buSzTx/>
              <a:buNone/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such that 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sz="800" baseline="-250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= |(Result(w</a:t>
            </a:r>
            <a:r>
              <a:rPr sz="800" baseline="-250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,q</a:t>
            </a:r>
            <a:r>
              <a:rPr sz="800" baseline="-250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,S)|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itle 3"/>
          <p:cNvSpPr txBox="1">
            <a:spLocks noGrp="1"/>
          </p:cNvSpPr>
          <p:nvPr>
            <p:ph type="title"/>
          </p:nvPr>
        </p:nvSpPr>
        <p:spPr>
          <a:xfrm>
            <a:off x="311699" y="-1040622"/>
            <a:ext cx="8520602" cy="4071898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And Now, A Quick Demo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itle 3"/>
          <p:cNvSpPr txBox="1">
            <a:spLocks noGrp="1"/>
          </p:cNvSpPr>
          <p:nvPr>
            <p:ph type="title"/>
          </p:nvPr>
        </p:nvSpPr>
        <p:spPr>
          <a:xfrm>
            <a:off x="-5801" y="-3136122"/>
            <a:ext cx="8520602" cy="4071898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IR in ESPRESSO</a:t>
            </a:r>
          </a:p>
        </p:txBody>
      </p:sp>
      <p:sp>
        <p:nvSpPr>
          <p:cNvPr id="283" name="The basic task of IR is to guide the search party to relevant existing resources.…"/>
          <p:cNvSpPr txBox="1"/>
          <p:nvPr/>
        </p:nvSpPr>
        <p:spPr>
          <a:xfrm>
            <a:off x="435630" y="886890"/>
            <a:ext cx="7888367" cy="3893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The basic task of IR is to guide the search party to relevant existing resources.</a:t>
            </a:r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Our fundamental research question was: how do we do this basic IR task in this environment?</a:t>
            </a:r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Differential access control complicates the question:</a:t>
            </a:r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How do we find relevant resources in response to a search query</a:t>
            </a:r>
          </a:p>
          <a:p>
            <a:pPr marL="230605" indent="-230605" defTabSz="355600">
              <a:buSzPct val="100000"/>
              <a:buChar char="-"/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that the search party has access to</a:t>
            </a:r>
          </a:p>
          <a:p>
            <a:pPr marL="230605" indent="-230605" defTabSz="355600">
              <a:buSzPct val="100000"/>
              <a:buChar char="-"/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without returning any results the search party doesn’t have access to?</a:t>
            </a:r>
          </a:p>
        </p:txBody>
      </p:sp>
      <p:sp>
        <p:nvSpPr>
          <p:cNvPr id="284" name="Harman, D. (2011) Information retrieval evaluation. Morgan &amp; Claypool Publishers."/>
          <p:cNvSpPr txBox="1"/>
          <p:nvPr/>
        </p:nvSpPr>
        <p:spPr>
          <a:xfrm>
            <a:off x="2668101" y="1490452"/>
            <a:ext cx="5516196" cy="56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i="0"/>
              <a:t>Harman, D. (2011) </a:t>
            </a:r>
            <a:r>
              <a:t>Information retrieval evaluation</a:t>
            </a:r>
            <a:r>
              <a:rPr i="0"/>
              <a:t>. Morgan &amp; Claypool Publishers.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3"/>
          <p:cNvSpPr txBox="1">
            <a:spLocks noGrp="1"/>
          </p:cNvSpPr>
          <p:nvPr>
            <p:ph type="title"/>
          </p:nvPr>
        </p:nvSpPr>
        <p:spPr>
          <a:xfrm>
            <a:off x="-5801" y="-3136122"/>
            <a:ext cx="8520602" cy="4071898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IR in ESPRESSO</a:t>
            </a:r>
          </a:p>
        </p:txBody>
      </p:sp>
      <p:sp>
        <p:nvSpPr>
          <p:cNvPr id="287" name="A few words on our ongoing experiments"/>
          <p:cNvSpPr txBox="1"/>
          <p:nvPr/>
        </p:nvSpPr>
        <p:spPr>
          <a:xfrm>
            <a:off x="1870730" y="1953690"/>
            <a:ext cx="5148243" cy="71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 few words on our ongoing experiments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3"/>
          <p:cNvSpPr txBox="1">
            <a:spLocks noGrp="1"/>
          </p:cNvSpPr>
          <p:nvPr>
            <p:ph type="title"/>
          </p:nvPr>
        </p:nvSpPr>
        <p:spPr>
          <a:xfrm>
            <a:off x="-5801" y="-3136122"/>
            <a:ext cx="8520602" cy="4071898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IR in ESPRESSO</a:t>
            </a:r>
          </a:p>
        </p:txBody>
      </p:sp>
      <p:sp>
        <p:nvSpPr>
          <p:cNvPr id="290" name="Traditional IR is:…"/>
          <p:cNvSpPr txBox="1"/>
          <p:nvPr/>
        </p:nvSpPr>
        <p:spPr>
          <a:xfrm>
            <a:off x="496451" y="2652190"/>
            <a:ext cx="7862322" cy="1671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Traditional IR is: </a:t>
            </a:r>
          </a:p>
          <a:p>
            <a:pPr marL="210552" indent="-210552" defTabSz="355600">
              <a:buSzPct val="100000"/>
              <a:buChar char="•"/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transparent</a:t>
            </a:r>
          </a:p>
          <a:p>
            <a:pPr marL="210552" indent="-210552" defTabSz="355600">
              <a:buSzPct val="100000"/>
              <a:buChar char="•"/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human-in-the-loop</a:t>
            </a:r>
          </a:p>
          <a:p>
            <a:pPr marL="210552" indent="-210552" defTabSz="355600">
              <a:buSzPct val="100000"/>
              <a:buChar char="•"/>
              <a:defRPr sz="2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supports sovereignty</a:t>
            </a:r>
          </a:p>
        </p:txBody>
      </p:sp>
      <p:sp>
        <p:nvSpPr>
          <p:cNvPr id="291" name="If ESPRESSO’s approach seems basic, it’s meant to be"/>
          <p:cNvSpPr txBox="1"/>
          <p:nvPr/>
        </p:nvSpPr>
        <p:spPr>
          <a:xfrm>
            <a:off x="496451" y="1618647"/>
            <a:ext cx="7862322" cy="11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If ESPRESSO’s approach seems basic, it’s meant to be</a:t>
            </a:r>
          </a:p>
          <a:p>
            <a:pPr defTabSz="3556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92" name="Hersh, W. (2024) ‘Search still matters: information retrieval in the era of generative AI’, Journal of the American Medical Informatics Association, 31(9), pp. 2159–2161. Available at: https://doi.org/10.1093/jamia/ocae014."/>
          <p:cNvSpPr txBox="1"/>
          <p:nvPr/>
        </p:nvSpPr>
        <p:spPr>
          <a:xfrm>
            <a:off x="21562" y="4494530"/>
            <a:ext cx="786232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200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dirty="0"/>
              <a:t>Hersh, W. (2024) ‘Search still matters: information retrieval in the era of generative AI’, </a:t>
            </a:r>
            <a:r>
              <a:rPr i="1" dirty="0"/>
              <a:t>Journal of the American Medical Informatics Association</a:t>
            </a:r>
            <a:r>
              <a:rPr dirty="0"/>
              <a:t>, 31(9), pp. 2159–2161. Available at: </a:t>
            </a:r>
            <a:r>
              <a:rPr u="sng" dirty="0">
                <a:solidFill>
                  <a:srgbClr val="0000EE"/>
                </a:solidFill>
                <a:hlinkClick r:id="rId2"/>
              </a:rPr>
              <a:t>https://doi.org/10.1093/jamia/ocae014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2013 - 2022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2013 - 2022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433</Words>
  <Application>Microsoft Macintosh PowerPoint</Application>
  <PresentationFormat>On-screen Show (16:9)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Nova Light</vt:lpstr>
      <vt:lpstr>Calibri</vt:lpstr>
      <vt:lpstr>Calibri Light</vt:lpstr>
      <vt:lpstr>Courier New</vt:lpstr>
      <vt:lpstr>Elephant</vt:lpstr>
      <vt:lpstr>Office 2013 - 2022 Theme</vt:lpstr>
      <vt:lpstr>ESPRESSO:  Privacy-Preserving IR  for  Decentralized Data Cooperatives</vt:lpstr>
      <vt:lpstr>What is ESPRESSO, again?</vt:lpstr>
      <vt:lpstr>PowerPoint Presentation</vt:lpstr>
      <vt:lpstr>ESPRESSO search incorporates differential access control</vt:lpstr>
      <vt:lpstr>PowerPoint Presentation</vt:lpstr>
      <vt:lpstr>And Now, A Quick Demo</vt:lpstr>
      <vt:lpstr>IR in ESPRESSO</vt:lpstr>
      <vt:lpstr>IR in ESPRESSO</vt:lpstr>
      <vt:lpstr>IR in ESPRESSO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ms.anony1@gmail.com</cp:lastModifiedBy>
  <cp:revision>2</cp:revision>
  <dcterms:modified xsi:type="dcterms:W3CDTF">2025-04-30T17:50:53Z</dcterms:modified>
</cp:coreProperties>
</file>